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6"/>
  </p:notesMasterIdLst>
  <p:sldIdLst>
    <p:sldId id="256" r:id="rId4"/>
    <p:sldId id="1052" r:id="rId5"/>
    <p:sldId id="1388" r:id="rId6"/>
    <p:sldId id="1389" r:id="rId7"/>
    <p:sldId id="1390" r:id="rId8"/>
    <p:sldId id="1392" r:id="rId9"/>
    <p:sldId id="1391" r:id="rId10"/>
    <p:sldId id="1393" r:id="rId11"/>
    <p:sldId id="1387" r:id="rId12"/>
    <p:sldId id="1330" r:id="rId13"/>
    <p:sldId id="936" r:id="rId14"/>
    <p:sldId id="672" r:id="rId15"/>
    <p:sldId id="1331" r:id="rId16"/>
    <p:sldId id="1333" r:id="rId17"/>
    <p:sldId id="937" r:id="rId18"/>
    <p:sldId id="938" r:id="rId19"/>
    <p:sldId id="1334" r:id="rId20"/>
    <p:sldId id="1355" r:id="rId21"/>
    <p:sldId id="1335" r:id="rId22"/>
    <p:sldId id="676" r:id="rId23"/>
    <p:sldId id="1356" r:id="rId24"/>
    <p:sldId id="740" r:id="rId25"/>
    <p:sldId id="741" r:id="rId27"/>
    <p:sldId id="681" r:id="rId28"/>
    <p:sldId id="1336" r:id="rId29"/>
    <p:sldId id="744" r:id="rId30"/>
    <p:sldId id="1357" r:id="rId31"/>
    <p:sldId id="683" r:id="rId32"/>
    <p:sldId id="682" r:id="rId33"/>
    <p:sldId id="1358" r:id="rId34"/>
    <p:sldId id="1360" r:id="rId35"/>
    <p:sldId id="1361" r:id="rId36"/>
    <p:sldId id="1359" r:id="rId37"/>
    <p:sldId id="1363" r:id="rId38"/>
    <p:sldId id="1288" r:id="rId39"/>
    <p:sldId id="1338" r:id="rId40"/>
    <p:sldId id="1346" r:id="rId41"/>
    <p:sldId id="1181" r:id="rId42"/>
    <p:sldId id="639" r:id="rId43"/>
    <p:sldId id="1289" r:id="rId44"/>
    <p:sldId id="1344" r:id="rId45"/>
    <p:sldId id="1345" r:id="rId46"/>
    <p:sldId id="1396" r:id="rId47"/>
    <p:sldId id="1365" r:id="rId48"/>
    <p:sldId id="1395" r:id="rId49"/>
    <p:sldId id="1397" r:id="rId50"/>
    <p:sldId id="640" r:id="rId51"/>
    <p:sldId id="1364" r:id="rId52"/>
    <p:sldId id="1379" r:id="rId53"/>
    <p:sldId id="1368" r:id="rId54"/>
    <p:sldId id="1372" r:id="rId55"/>
    <p:sldId id="1371" r:id="rId56"/>
    <p:sldId id="1369" r:id="rId57"/>
    <p:sldId id="1376" r:id="rId58"/>
    <p:sldId id="1377" r:id="rId59"/>
    <p:sldId id="1375" r:id="rId60"/>
    <p:sldId id="1378" r:id="rId61"/>
    <p:sldId id="1383" r:id="rId62"/>
    <p:sldId id="1374" r:id="rId63"/>
    <p:sldId id="1380" r:id="rId64"/>
    <p:sldId id="1381" r:id="rId65"/>
    <p:sldId id="1382" r:id="rId66"/>
    <p:sldId id="1189" r:id="rId67"/>
    <p:sldId id="1190" r:id="rId68"/>
    <p:sldId id="1191" r:id="rId69"/>
    <p:sldId id="1192" r:id="rId70"/>
    <p:sldId id="1193" r:id="rId71"/>
    <p:sldId id="1194" r:id="rId72"/>
    <p:sldId id="1354" r:id="rId73"/>
    <p:sldId id="1348" r:id="rId74"/>
    <p:sldId id="1384" r:id="rId75"/>
    <p:sldId id="1385" r:id="rId76"/>
    <p:sldId id="1386" r:id="rId77"/>
    <p:sldId id="1347" r:id="rId78"/>
    <p:sldId id="1340" r:id="rId79"/>
    <p:sldId id="1341" r:id="rId80"/>
    <p:sldId id="1342" r:id="rId81"/>
    <p:sldId id="641" r:id="rId82"/>
  </p:sldIdLst>
  <p:sldSz cx="9144000" cy="6858000" type="screen4x3"/>
  <p:notesSz cx="6858000" cy="9144000"/>
  <p:custDataLst>
    <p:tags r:id="rId86"/>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Verdan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10" d="100"/>
          <a:sy n="110" d="100"/>
        </p:scale>
        <p:origin x="1614" y="84"/>
      </p:cViewPr>
      <p:guideLst>
        <p:guide orient="horz" pos="2160"/>
        <p:guide pos="28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6" Type="http://schemas.openxmlformats.org/officeDocument/2006/relationships/tags" Target="tags/tag1.xml"/><Relationship Id="rId85" Type="http://schemas.openxmlformats.org/officeDocument/2006/relationships/tableStyles" Target="tableStyles.xml"/><Relationship Id="rId84" Type="http://schemas.openxmlformats.org/officeDocument/2006/relationships/viewProps" Target="viewProps.xml"/><Relationship Id="rId83" Type="http://schemas.openxmlformats.org/officeDocument/2006/relationships/presProps" Target="presProps.xml"/><Relationship Id="rId82" Type="http://schemas.openxmlformats.org/officeDocument/2006/relationships/slide" Target="slides/slide78.xml"/><Relationship Id="rId81" Type="http://schemas.openxmlformats.org/officeDocument/2006/relationships/slide" Target="slides/slide77.xml"/><Relationship Id="rId80" Type="http://schemas.openxmlformats.org/officeDocument/2006/relationships/slide" Target="slides/slide76.xml"/><Relationship Id="rId8" Type="http://schemas.openxmlformats.org/officeDocument/2006/relationships/slide" Target="slides/slide5.xml"/><Relationship Id="rId79" Type="http://schemas.openxmlformats.org/officeDocument/2006/relationships/slide" Target="slides/slide75.xml"/><Relationship Id="rId78" Type="http://schemas.openxmlformats.org/officeDocument/2006/relationships/slide" Target="slides/slide74.xml"/><Relationship Id="rId77" Type="http://schemas.openxmlformats.org/officeDocument/2006/relationships/slide" Target="slides/slide73.xml"/><Relationship Id="rId76" Type="http://schemas.openxmlformats.org/officeDocument/2006/relationships/slide" Target="slides/slide72.xml"/><Relationship Id="rId75" Type="http://schemas.openxmlformats.org/officeDocument/2006/relationships/slide" Target="slides/slide71.xml"/><Relationship Id="rId74" Type="http://schemas.openxmlformats.org/officeDocument/2006/relationships/slide" Target="slides/slide70.xml"/><Relationship Id="rId73" Type="http://schemas.openxmlformats.org/officeDocument/2006/relationships/slide" Target="slides/slide69.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4.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3.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notesMaster" Target="notesMasters/notesMaster1.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buFont typeface="Arial" panose="020B0604020202020204" pitchFamily="34" charset="0"/>
              <a:buNone/>
              <a:defRPr sz="120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lvl1pPr algn="r" eaLnBrk="1" hangingPunct="1">
              <a:buFont typeface="Arial" panose="020B0604020202020204" pitchFamily="34" charset="0"/>
              <a:buNone/>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7CA56722-D3B6-4961-92AF-B2BD70828323}" type="slidenum">
              <a:rPr kumimoji="0" lang="zh-CN" alt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幻灯片图像占位符 1"/>
          <p:cNvSpPr>
            <a:spLocks noGrp="1" noRot="1" noChangeAspect="1" noTextEdit="1"/>
          </p:cNvSpPr>
          <p:nvPr>
            <p:ph type="sldImg"/>
          </p:nvPr>
        </p:nvSpPr>
        <p:spPr>
          <a:ln>
            <a:solidFill>
              <a:srgbClr val="000000"/>
            </a:solidFill>
            <a:miter/>
          </a:ln>
        </p:spPr>
      </p:sp>
      <p:sp>
        <p:nvSpPr>
          <p:cNvPr id="2662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26627"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indent="0" algn="r" eaLnBrk="1" hangingPunct="1">
              <a:buFont typeface="Arial" panose="020B0604020202020204" pitchFamily="34" charset="0"/>
              <a:buChar char="•"/>
            </a:pP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幻灯片图像占位符 1"/>
          <p:cNvSpPr>
            <a:spLocks noGrp="1" noRot="1" noChangeAspect="1" noTextEdit="1"/>
          </p:cNvSpPr>
          <p:nvPr>
            <p:ph type="sldImg"/>
          </p:nvPr>
        </p:nvSpPr>
        <p:spPr>
          <a:ln>
            <a:solidFill>
              <a:srgbClr val="000000"/>
            </a:solidFill>
            <a:miter/>
          </a:ln>
        </p:spPr>
      </p:sp>
      <p:sp>
        <p:nvSpPr>
          <p:cNvPr id="5325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53251" name="灯片编号占位符 3"/>
          <p:cNvSpPr txBox="1">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indent="0" algn="r" eaLnBrk="1" hangingPunct="1">
              <a:buFont typeface="Arial" panose="020B0604020202020204" pitchFamily="34" charset="0"/>
              <a:buChar char="•"/>
            </a:pP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838" y="304800"/>
            <a:ext cx="2001837"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54700"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838" y="304800"/>
            <a:ext cx="2001837" cy="5715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66738" y="304800"/>
            <a:ext cx="5854700" cy="5715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blipFill>
        <a:effectLst/>
      </p:bgPr>
    </p:bg>
    <p:spTree>
      <p:nvGrpSpPr>
        <p:cNvPr id="1" name=""/>
        <p:cNvGrpSpPr/>
        <p:nvPr/>
      </p:nvGrpSpPr>
      <p:grpSpPr/>
      <p:sp>
        <p:nvSpPr>
          <p:cNvPr id="1026" name="Rectangle 2"/>
          <p:cNvSpPr>
            <a:spLocks noGrp="1"/>
          </p:cNvSpPr>
          <p:nvPr>
            <p:ph type="title"/>
          </p:nvPr>
        </p:nvSpPr>
        <p:spPr>
          <a:xfrm>
            <a:off x="574675" y="304800"/>
            <a:ext cx="8001000" cy="1216025"/>
          </a:xfrm>
          <a:prstGeom prst="rect">
            <a:avLst/>
          </a:prstGeom>
          <a:noFill/>
          <a:ln w="9525">
            <a:noFill/>
          </a:ln>
        </p:spPr>
        <p:txBody>
          <a:bodyPr anchor="b"/>
          <a:p>
            <a:pPr lvl="0"/>
            <a:r>
              <a:rPr lang="zh-CN" altLang="en-US" dirty="0"/>
              <a:t>单击此处编辑母版标题样式</a:t>
            </a:r>
            <a:endParaRPr lang="zh-CN" altLang="en-US" dirty="0"/>
          </a:p>
        </p:txBody>
      </p:sp>
      <p:sp>
        <p:nvSpPr>
          <p:cNvPr id="1027" name="Rectangle 3"/>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dirty="0"/>
              <a:t>单击此处编辑母版文本样式</a:t>
            </a:r>
            <a:endParaRPr lang="zh-CN" altLang="en-US" dirty="0"/>
          </a:p>
          <a:p>
            <a:pPr lvl="1" indent="-436245"/>
            <a:r>
              <a:rPr lang="zh-CN" altLang="en-US" dirty="0"/>
              <a:t>第二级</a:t>
            </a:r>
            <a:endParaRPr lang="zh-CN" altLang="en-US" dirty="0"/>
          </a:p>
          <a:p>
            <a:pPr lvl="2" indent="-394970"/>
            <a:r>
              <a:rPr lang="zh-CN" altLang="en-US" dirty="0"/>
              <a:t>第三级</a:t>
            </a:r>
            <a:endParaRPr lang="zh-CN" altLang="en-US" dirty="0"/>
          </a:p>
          <a:p>
            <a:pPr lvl="3" indent="-387350"/>
            <a:r>
              <a:rPr lang="zh-CN" altLang="en-US" dirty="0"/>
              <a:t>第四级</a:t>
            </a:r>
            <a:endParaRPr lang="zh-CN" altLang="en-US" dirty="0"/>
          </a:p>
          <a:p>
            <a:pPr lvl="4" indent="-398780"/>
            <a:r>
              <a:rPr lang="zh-CN" altLang="en-US" dirty="0"/>
              <a:t>第五级</a:t>
            </a:r>
            <a:endParaRPr lang="zh-CN" altLang="en-US" dirty="0"/>
          </a:p>
        </p:txBody>
      </p:sp>
      <p:sp>
        <p:nvSpPr>
          <p:cNvPr id="1028" name="AutoShape 4"/>
          <p:cNvSpPr/>
          <p:nvPr/>
        </p:nvSpPr>
        <p:spPr>
          <a:xfrm>
            <a:off x="609600" y="1566863"/>
            <a:ext cx="7958138" cy="109537"/>
          </a:xfrm>
          <a:custGeom>
            <a:avLst/>
            <a:gdLst/>
            <a:ahLst/>
            <a:cxnLst>
              <a:cxn ang="0">
                <a:pos x="0" y="0"/>
              </a:cxn>
              <a:cxn ang="0">
                <a:pos x="4655511" y="0"/>
              </a:cxn>
              <a:cxn ang="0">
                <a:pos x="4655511" y="109537"/>
              </a:cxn>
              <a:cxn ang="0">
                <a:pos x="0" y="109537"/>
              </a:cxn>
              <a:cxn ang="0">
                <a:pos x="0" y="0"/>
              </a:cxn>
              <a:cxn ang="0">
                <a:pos x="0" y="0"/>
              </a:cxn>
              <a:cxn ang="0">
                <a:pos x="7958138" y="0"/>
              </a:cxn>
            </a:cxnLst>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1029" name="Line 5"/>
          <p:cNvSpPr/>
          <p:nvPr/>
        </p:nvSpPr>
        <p:spPr>
          <a:xfrm flipV="1">
            <a:off x="609600" y="6172200"/>
            <a:ext cx="7924800" cy="0"/>
          </a:xfrm>
          <a:prstGeom prst="line">
            <a:avLst/>
          </a:prstGeom>
          <a:ln w="3175" cap="flat" cmpd="sng">
            <a:solidFill>
              <a:schemeClr val="accent2"/>
            </a:solidFill>
            <a:prstDash val="solid"/>
            <a:round/>
            <a:headEnd type="none" w="med" len="med"/>
            <a:tailEnd type="none" w="med" len="med"/>
          </a:ln>
        </p:spPr>
      </p:sp>
      <p:sp>
        <p:nvSpPr>
          <p:cNvPr id="1030" name="Rectangle 6"/>
          <p:cNvSpPr>
            <a:spLocks noGrp="1" noChangeArrowheads="1"/>
          </p:cNvSpPr>
          <p:nvPr>
            <p:ph type="dt" sz="half" idx="2"/>
          </p:nvPr>
        </p:nvSpPr>
        <p:spPr bwMode="auto">
          <a:xfrm>
            <a:off x="609600" y="6245225"/>
            <a:ext cx="1981200" cy="476250"/>
          </a:xfrm>
          <a:prstGeom prst="rect">
            <a:avLst/>
          </a:prstGeom>
          <a:noFill/>
          <a:ln w="9525">
            <a:noFill/>
            <a:miter lim="800000"/>
          </a:ln>
        </p:spPr>
        <p:txBody>
          <a:bodyPr vert="horz" wrap="square" lIns="91440" tIns="45720" rIns="91440" bIns="45720" numCol="1" anchor="t"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1031" name="Rectangle 7"/>
          <p:cNvSpPr>
            <a:spLocks noGrp="1" noChangeArrowheads="1"/>
          </p:cNvSpPr>
          <p:nvPr>
            <p:ph type="ftr" sz="quarter" idx="3"/>
          </p:nvPr>
        </p:nvSpPr>
        <p:spPr bwMode="auto">
          <a:xfrm>
            <a:off x="3124200" y="6245225"/>
            <a:ext cx="2895600" cy="476250"/>
          </a:xfrm>
          <a:prstGeom prst="rect">
            <a:avLst/>
          </a:prstGeom>
          <a:noFill/>
          <a:ln w="9525">
            <a:noFill/>
            <a:miter lim="800000"/>
          </a:ln>
        </p:spPr>
        <p:txBody>
          <a:bodyPr vert="horz" wrap="square" lIns="91440" tIns="45720" rIns="91440" bIns="45720" numCol="1" anchor="t" anchorCtr="0" compatLnSpc="1"/>
          <a:lstStyle>
            <a:lvl1pPr algn="ctr" eaLnBrk="1" hangingPunct="1">
              <a:buFont typeface="Arial" panose="020B0604020202020204" pitchFamily="34" charset="0"/>
              <a:buNone/>
              <a:defRPr sz="120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1032" name="Rectangle 8"/>
          <p:cNvSpPr>
            <a:spLocks noGrp="1" noChangeArrowheads="1"/>
          </p:cNvSpPr>
          <p:nvPr>
            <p:ph type="sldNum" sz="quarter" idx="4"/>
          </p:nvPr>
        </p:nvSpPr>
        <p:spPr bwMode="auto">
          <a:xfrm>
            <a:off x="6553200" y="6245225"/>
            <a:ext cx="1981200" cy="476250"/>
          </a:xfrm>
          <a:prstGeom prst="rect">
            <a:avLst/>
          </a:prstGeom>
          <a:noFill/>
          <a:ln w="9525">
            <a:noFill/>
            <a:miter lim="800000"/>
          </a:ln>
        </p:spPr>
        <p:txBody>
          <a:bodyPr vert="horz" wrap="square" lIns="91440" tIns="45720" rIns="91440" bIns="45720" numCol="1" anchor="t" anchorCtr="0" compatLnSpc="1"/>
          <a:lstStyle>
            <a:lvl1pPr algn="r" eaLnBrk="1" hangingPunct="1">
              <a:buFont typeface="Arial" panose="020B0604020202020204" pitchFamily="34" charset="0"/>
              <a:buNone/>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234C8377-C3C4-443A-A562-F0311DF3050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2pPr>
      <a:lvl3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3pPr>
      <a:lvl4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4pPr>
      <a:lvl5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5pPr>
      <a:lvl6pPr marL="4572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6pPr>
      <a:lvl7pPr marL="9144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7pPr>
      <a:lvl8pPr marL="13716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8pPr>
      <a:lvl9pPr marL="18288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ea typeface="+mn-ea"/>
        </a:defRPr>
      </a:lvl2pPr>
      <a:lvl3pPr marL="1304925" indent="-395605" algn="l" rtl="0"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ea typeface="+mn-ea"/>
        </a:defRPr>
      </a:lvl3pPr>
      <a:lvl4pPr marL="1694180" indent="-387350"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ea typeface="+mn-ea"/>
        </a:defRPr>
      </a:lvl4pPr>
      <a:lvl5pPr marL="20942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5pPr>
      <a:lvl6pPr marL="25514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6pPr>
      <a:lvl7pPr marL="30086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7pPr>
      <a:lvl8pPr marL="34658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8pPr>
      <a:lvl9pPr marL="39230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2"/>
        </a:blipFill>
        <a:effectLst/>
      </p:bgPr>
    </p:bg>
    <p:spTree>
      <p:nvGrpSpPr>
        <p:cNvPr id="1" name=""/>
        <p:cNvGrpSpPr/>
        <p:nvPr/>
      </p:nvGrpSpPr>
      <p:grpSpPr/>
      <p:sp>
        <p:nvSpPr>
          <p:cNvPr id="2050" name="AutoShape 7"/>
          <p:cNvSpPr/>
          <p:nvPr/>
        </p:nvSpPr>
        <p:spPr>
          <a:xfrm>
            <a:off x="685800" y="2393950"/>
            <a:ext cx="7772400" cy="109538"/>
          </a:xfrm>
          <a:custGeom>
            <a:avLst/>
            <a:gdLst/>
            <a:ahLst/>
            <a:cxnLst>
              <a:cxn ang="0">
                <a:pos x="0" y="0"/>
              </a:cxn>
              <a:cxn ang="0">
                <a:pos x="4803343" y="0"/>
              </a:cxn>
              <a:cxn ang="0">
                <a:pos x="4803343" y="109538"/>
              </a:cxn>
              <a:cxn ang="0">
                <a:pos x="0" y="109538"/>
              </a:cxn>
              <a:cxn ang="0">
                <a:pos x="0" y="0"/>
              </a:cxn>
              <a:cxn ang="0">
                <a:pos x="0" y="0"/>
              </a:cxn>
              <a:cxn ang="0">
                <a:pos x="7772400" y="0"/>
              </a:cxn>
            </a:cxnLst>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cap="flat" cmpd="sng">
            <a:solidFill>
              <a:schemeClr val="accent2"/>
            </a:solidFill>
            <a:prstDash val="solid"/>
            <a:miter/>
            <a:headEnd type="none" w="med" len="med"/>
            <a:tailEnd type="none" w="med" len="med"/>
          </a:ln>
        </p:spPr>
        <p:txBody>
          <a:bodyPr/>
          <a:p>
            <a:endParaRPr lang="zh-CN" altLang="en-US"/>
          </a:p>
        </p:txBody>
      </p:sp>
      <p:sp>
        <p:nvSpPr>
          <p:cNvPr id="2051" name="Rectangle 2"/>
          <p:cNvSpPr>
            <a:spLocks noGrp="1"/>
          </p:cNvSpPr>
          <p:nvPr>
            <p:ph type="title"/>
          </p:nvPr>
        </p:nvSpPr>
        <p:spPr>
          <a:xfrm>
            <a:off x="574675" y="304800"/>
            <a:ext cx="8001000" cy="1216025"/>
          </a:xfrm>
          <a:prstGeom prst="rect">
            <a:avLst/>
          </a:prstGeom>
          <a:noFill/>
          <a:ln w="9525">
            <a:noFill/>
          </a:ln>
        </p:spPr>
        <p:txBody>
          <a:bodyPr anchor="b"/>
          <a:p>
            <a:pPr lvl="0"/>
            <a:r>
              <a:rPr lang="zh-CN" altLang="en-US" dirty="0"/>
              <a:t>单击此处编辑母版标题样式</a:t>
            </a:r>
            <a:endParaRPr lang="zh-CN" altLang="en-US" dirty="0"/>
          </a:p>
        </p:txBody>
      </p:sp>
      <p:sp>
        <p:nvSpPr>
          <p:cNvPr id="2052" name="Rectangle 3"/>
          <p:cNvSpPr>
            <a:spLocks noGrp="1"/>
          </p:cNvSpPr>
          <p:nvPr>
            <p:ph type="body"/>
          </p:nvPr>
        </p:nvSpPr>
        <p:spPr>
          <a:xfrm>
            <a:off x="566738" y="1752600"/>
            <a:ext cx="8001000" cy="4267200"/>
          </a:xfrm>
          <a:prstGeom prst="rect">
            <a:avLst/>
          </a:prstGeom>
          <a:noFill/>
          <a:ln w="9525">
            <a:noFill/>
          </a:ln>
        </p:spPr>
        <p:txBody>
          <a:bodyPr anchor="t"/>
          <a:p>
            <a:pPr lvl="0" indent="-469900"/>
            <a:r>
              <a:rPr lang="zh-CN" altLang="en-US" dirty="0"/>
              <a:t>单击此处编辑母版文本样式</a:t>
            </a:r>
            <a:endParaRPr lang="zh-CN" altLang="en-US" dirty="0"/>
          </a:p>
          <a:p>
            <a:pPr lvl="1" indent="-436245"/>
            <a:r>
              <a:rPr lang="zh-CN" altLang="en-US" dirty="0"/>
              <a:t>第二级</a:t>
            </a:r>
            <a:endParaRPr lang="zh-CN" altLang="en-US" dirty="0"/>
          </a:p>
          <a:p>
            <a:pPr lvl="2" indent="-394970"/>
            <a:r>
              <a:rPr lang="zh-CN" altLang="en-US" dirty="0"/>
              <a:t>第三级</a:t>
            </a:r>
            <a:endParaRPr lang="zh-CN" altLang="en-US" dirty="0"/>
          </a:p>
          <a:p>
            <a:pPr lvl="3" indent="-387350"/>
            <a:r>
              <a:rPr lang="zh-CN" altLang="en-US" dirty="0"/>
              <a:t>第四级</a:t>
            </a:r>
            <a:endParaRPr lang="zh-CN" altLang="en-US" dirty="0"/>
          </a:p>
          <a:p>
            <a:pPr lvl="4" indent="-398780"/>
            <a:r>
              <a:rPr lang="zh-CN" altLang="en-US" dirty="0"/>
              <a:t>第五级</a:t>
            </a:r>
            <a:endParaRPr lang="zh-CN" altLang="en-US" dirty="0"/>
          </a:p>
        </p:txBody>
      </p:sp>
      <p:sp>
        <p:nvSpPr>
          <p:cNvPr id="2053" name="Rectangle 4"/>
          <p:cNvSpPr>
            <a:spLocks noGrp="1" noChangeArrowheads="1"/>
          </p:cNvSpPr>
          <p:nvPr>
            <p:ph type="dt" sz="half" idx="2"/>
          </p:nvPr>
        </p:nvSpPr>
        <p:spPr bwMode="auto">
          <a:xfrm>
            <a:off x="685800" y="6248400"/>
            <a:ext cx="1905000" cy="457200"/>
          </a:xfrm>
          <a:prstGeom prst="rect">
            <a:avLst/>
          </a:prstGeom>
          <a:noFill/>
          <a:ln w="9525">
            <a:noFill/>
            <a:miter lim="800000"/>
          </a:ln>
        </p:spPr>
        <p:txBody>
          <a:bodyPr vert="horz" wrap="square" lIns="91440" tIns="45720" rIns="91440" bIns="45720" numCol="1" anchor="t" anchorCtr="0" compatLnSpc="1"/>
          <a:lstStyle>
            <a:lvl1pPr eaLnBrk="1" hangingPunct="1">
              <a:buFont typeface="Arial" panose="020B0604020202020204" pitchFamily="34" charset="0"/>
              <a:buNone/>
              <a:defRPr sz="120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2054" name="Rectangle 5"/>
          <p:cNvSpPr>
            <a:spLocks noGrp="1" noChangeArrowheads="1"/>
          </p:cNvSpPr>
          <p:nvPr>
            <p:ph type="ftr" sz="quarter" idx="3"/>
          </p:nvPr>
        </p:nvSpPr>
        <p:spPr bwMode="auto">
          <a:xfrm>
            <a:off x="3124200" y="6248400"/>
            <a:ext cx="2895600" cy="457200"/>
          </a:xfrm>
          <a:prstGeom prst="rect">
            <a:avLst/>
          </a:prstGeom>
          <a:noFill/>
          <a:ln w="9525">
            <a:noFill/>
            <a:miter lim="800000"/>
          </a:ln>
        </p:spPr>
        <p:txBody>
          <a:bodyPr vert="horz" wrap="square" lIns="91440" tIns="45720" rIns="91440" bIns="45720" numCol="1" anchor="t" anchorCtr="0" compatLnSpc="1"/>
          <a:lstStyle>
            <a:lvl1pPr algn="ctr" eaLnBrk="1" hangingPunct="1">
              <a:buFont typeface="Arial" panose="020B0604020202020204" pitchFamily="34" charset="0"/>
              <a:buNone/>
              <a:defRPr sz="120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
        <p:nvSpPr>
          <p:cNvPr id="2055" name="Rectangle 6"/>
          <p:cNvSpPr>
            <a:spLocks noGrp="1" noChangeArrowheads="1"/>
          </p:cNvSpPr>
          <p:nvPr>
            <p:ph type="sldNum" sz="quarter" idx="4"/>
          </p:nvPr>
        </p:nvSpPr>
        <p:spPr bwMode="auto">
          <a:xfrm>
            <a:off x="6553200" y="6248400"/>
            <a:ext cx="1905000" cy="457200"/>
          </a:xfrm>
          <a:prstGeom prst="rect">
            <a:avLst/>
          </a:prstGeom>
          <a:noFill/>
          <a:ln w="9525">
            <a:noFill/>
            <a:miter lim="800000"/>
          </a:ln>
        </p:spPr>
        <p:txBody>
          <a:bodyPr vert="horz" wrap="square" lIns="91440" tIns="45720" rIns="91440" bIns="45720" numCol="1" anchor="t" anchorCtr="0" compatLnSpc="1"/>
          <a:lstStyle>
            <a:lvl1pPr algn="r" eaLnBrk="1" hangingPunct="1">
              <a:buFont typeface="Arial" panose="020B0604020202020204" pitchFamily="34" charset="0"/>
              <a:buNone/>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527DA5F-9EE8-4DC0-B349-321C47910A50}" type="slidenum">
              <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Verdana" panose="020B060403050404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2pPr>
      <a:lvl3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3pPr>
      <a:lvl4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4pPr>
      <a:lvl5pPr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5pPr>
      <a:lvl6pPr marL="4572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6pPr>
      <a:lvl7pPr marL="9144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7pPr>
      <a:lvl8pPr marL="13716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8pPr>
      <a:lvl9pPr marL="1828800" algn="l" rtl="0" eaLnBrk="0" fontAlgn="base" hangingPunct="0">
        <a:spcBef>
          <a:spcPct val="0"/>
        </a:spcBef>
        <a:spcAft>
          <a:spcPct val="0"/>
        </a:spcAft>
        <a:defRPr sz="3800">
          <a:solidFill>
            <a:schemeClr val="tx2"/>
          </a:solidFill>
          <a:latin typeface="Verdana" panose="020B0604030504040204" pitchFamily="34" charset="0"/>
          <a:ea typeface="宋体" panose="02010600030101010101" pitchFamily="2" charset="-122"/>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880" algn="l" rtl="0"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ea typeface="+mn-ea"/>
        </a:defRPr>
      </a:lvl2pPr>
      <a:lvl3pPr marL="1304925" indent="-395605" algn="l" rtl="0"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ea typeface="+mn-ea"/>
        </a:defRPr>
      </a:lvl3pPr>
      <a:lvl4pPr marL="1694180" indent="-387350"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ea typeface="+mn-ea"/>
        </a:defRPr>
      </a:lvl4pPr>
      <a:lvl5pPr marL="20942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5pPr>
      <a:lvl6pPr marL="25514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6pPr>
      <a:lvl7pPr marL="30086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7pPr>
      <a:lvl8pPr marL="34658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8pPr>
      <a:lvl9pPr marL="3923030" indent="-398780"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p:cNvSpPr>
          <p:nvPr>
            <p:ph type="ctrTitle"/>
          </p:nvPr>
        </p:nvSpPr>
        <p:spPr>
          <a:xfrm>
            <a:off x="685800" y="990600"/>
            <a:ext cx="7772400" cy="1371600"/>
          </a:xfrm>
        </p:spPr>
        <p:txBody>
          <a:bodyPr vert="horz" wrap="square" lIns="91440" tIns="45720" rIns="91440" bIns="45720" anchor="b"/>
          <a:lstStyle>
            <a:lvl1pPr lvl="0">
              <a:defRPr/>
            </a:lvl1pPr>
          </a:lstStyle>
          <a:p>
            <a:pPr lvl="0" eaLnBrk="1" hangingPunct="1"/>
            <a:br>
              <a:rPr lang="en-US" altLang="zh-CN" sz="4000" dirty="0"/>
            </a:br>
            <a:endParaRPr lang="en-US" altLang="zh-CN" sz="4000" dirty="0"/>
          </a:p>
        </p:txBody>
      </p:sp>
      <p:sp>
        <p:nvSpPr>
          <p:cNvPr id="4099" name="Rectangle 6"/>
          <p:cNvSpPr/>
          <p:nvPr/>
        </p:nvSpPr>
        <p:spPr>
          <a:xfrm>
            <a:off x="755650" y="908050"/>
            <a:ext cx="7772400" cy="1371600"/>
          </a:xfrm>
          <a:prstGeom prst="rect">
            <a:avLst/>
          </a:prstGeom>
          <a:noFill/>
          <a:ln w="9525">
            <a:noFill/>
          </a:ln>
        </p:spPr>
        <p:txBody>
          <a:bodyPr anchor="b"/>
          <a:p>
            <a:pPr>
              <a:buFont typeface="Arial" panose="020B0604020202020204" pitchFamily="34" charset="0"/>
              <a:buNone/>
            </a:pPr>
            <a:br>
              <a:rPr lang="en-US" altLang="zh-CN" sz="4000" dirty="0">
                <a:solidFill>
                  <a:schemeClr val="tx2"/>
                </a:solidFill>
                <a:latin typeface="Verdana" panose="020B0604030504040204" pitchFamily="34" charset="0"/>
                <a:ea typeface="宋体" panose="02010600030101010101" pitchFamily="2" charset="-122"/>
              </a:rPr>
            </a:br>
            <a:endParaRPr lang="en-US" altLang="zh-CN" sz="4000" dirty="0">
              <a:solidFill>
                <a:schemeClr val="tx2"/>
              </a:solidFill>
              <a:latin typeface="Verdana" panose="020B0604030504040204" pitchFamily="34" charset="0"/>
              <a:ea typeface="宋体" panose="02010600030101010101" pitchFamily="2" charset="-122"/>
            </a:endParaRPr>
          </a:p>
        </p:txBody>
      </p:sp>
      <p:sp>
        <p:nvSpPr>
          <p:cNvPr id="4100" name="Rectangle 7"/>
          <p:cNvSpPr/>
          <p:nvPr/>
        </p:nvSpPr>
        <p:spPr>
          <a:xfrm>
            <a:off x="827088" y="836613"/>
            <a:ext cx="7772400" cy="1371600"/>
          </a:xfrm>
          <a:prstGeom prst="rect">
            <a:avLst/>
          </a:prstGeom>
          <a:noFill/>
          <a:ln w="9525">
            <a:noFill/>
          </a:ln>
        </p:spPr>
        <p:txBody>
          <a:bodyPr anchor="b"/>
          <a:p>
            <a:pPr>
              <a:buFont typeface="Arial" panose="020B0604020202020204" pitchFamily="34" charset="0"/>
              <a:buNone/>
            </a:pPr>
            <a:br>
              <a:rPr lang="en-US" altLang="zh-CN" sz="4000" dirty="0">
                <a:solidFill>
                  <a:schemeClr val="tx2"/>
                </a:solidFill>
                <a:latin typeface="Verdana" panose="020B0604030504040204" pitchFamily="34" charset="0"/>
                <a:ea typeface="宋体" panose="02010600030101010101" pitchFamily="2" charset="-122"/>
              </a:rPr>
            </a:br>
            <a:endParaRPr lang="en-US" altLang="zh-CN" sz="4000" dirty="0">
              <a:solidFill>
                <a:schemeClr val="tx2"/>
              </a:solidFill>
              <a:latin typeface="Verdana" panose="020B0604030504040204" pitchFamily="34" charset="0"/>
              <a:ea typeface="宋体" panose="02010600030101010101" pitchFamily="2" charset="-122"/>
            </a:endParaRPr>
          </a:p>
        </p:txBody>
      </p:sp>
      <p:sp>
        <p:nvSpPr>
          <p:cNvPr id="2" name="Rectangle 8"/>
          <p:cNvSpPr/>
          <p:nvPr/>
        </p:nvSpPr>
        <p:spPr>
          <a:xfrm>
            <a:off x="684213" y="1341438"/>
            <a:ext cx="7920037" cy="768350"/>
          </a:xfrm>
          <a:prstGeom prst="rect">
            <a:avLst/>
          </a:prstGeom>
          <a:noFill/>
          <a:ln w="9525">
            <a:noFill/>
          </a:ln>
        </p:spPr>
        <p:txBody>
          <a:bodyPr anchor="t">
            <a:spAutoFit/>
          </a:bodyPr>
          <a:p>
            <a:pPr algn="ctr">
              <a:buFont typeface="Arial" panose="020B0604020202020204" pitchFamily="34" charset="0"/>
              <a:buNone/>
            </a:pPr>
            <a:r>
              <a:rPr lang="zh-CN" altLang="en-US" sz="4400" b="1" dirty="0">
                <a:solidFill>
                  <a:schemeClr val="tx2"/>
                </a:solidFill>
                <a:latin typeface="黑体" panose="02010609060101010101" pitchFamily="49" charset="-122"/>
                <a:ea typeface="黑体" panose="02010609060101010101" pitchFamily="49" charset="-122"/>
              </a:rPr>
              <a:t>公共文化服务保障法解读</a:t>
            </a:r>
            <a:endParaRPr lang="en-US" altLang="zh-CN" sz="4400" b="1" dirty="0">
              <a:solidFill>
                <a:schemeClr val="tx2"/>
              </a:solidFill>
              <a:latin typeface="黑体" panose="02010609060101010101" pitchFamily="49" charset="-122"/>
              <a:ea typeface="黑体" panose="02010609060101010101" pitchFamily="49" charset="-122"/>
            </a:endParaRPr>
          </a:p>
        </p:txBody>
      </p:sp>
      <p:sp>
        <p:nvSpPr>
          <p:cNvPr id="4102" name="Rectangle 9"/>
          <p:cNvSpPr/>
          <p:nvPr/>
        </p:nvSpPr>
        <p:spPr>
          <a:xfrm>
            <a:off x="1908175" y="3284538"/>
            <a:ext cx="5834063" cy="1630045"/>
          </a:xfrm>
          <a:prstGeom prst="rect">
            <a:avLst/>
          </a:prstGeom>
          <a:noFill/>
          <a:ln w="9525">
            <a:noFill/>
          </a:ln>
        </p:spPr>
        <p:txBody>
          <a:bodyPr anchor="t">
            <a:spAutoFit/>
          </a:bodyPr>
          <a:p>
            <a:pPr algn="ctr">
              <a:buFont typeface="Arial" panose="020B0604020202020204" pitchFamily="34" charset="0"/>
              <a:buNone/>
            </a:pPr>
            <a:r>
              <a:rPr lang="zh-CN" altLang="en-US" sz="3200" b="1" dirty="0">
                <a:latin typeface="楷体" panose="02010609060101010101" pitchFamily="49" charset="-122"/>
                <a:ea typeface="楷体" panose="02010609060101010101" pitchFamily="49" charset="-122"/>
              </a:rPr>
              <a:t>彭泽明</a:t>
            </a:r>
            <a:endParaRPr lang="en-US" altLang="zh-CN" sz="3200" b="1" dirty="0">
              <a:latin typeface="楷体" panose="02010609060101010101" pitchFamily="49" charset="-122"/>
              <a:ea typeface="楷体" panose="02010609060101010101" pitchFamily="49" charset="-122"/>
            </a:endParaRPr>
          </a:p>
          <a:p>
            <a:pPr algn="ctr">
              <a:buFont typeface="Arial" panose="020B0604020202020204" pitchFamily="34" charset="0"/>
              <a:buNone/>
            </a:pPr>
            <a:endParaRPr lang="en-US" altLang="zh-CN" sz="1200" b="1" dirty="0">
              <a:latin typeface="楷体" panose="02010609060101010101" pitchFamily="49" charset="-122"/>
              <a:ea typeface="楷体" panose="02010609060101010101" pitchFamily="49" charset="-122"/>
            </a:endParaRPr>
          </a:p>
          <a:p>
            <a:pPr algn="ctr">
              <a:buFont typeface="Arial" panose="020B0604020202020204" pitchFamily="34" charset="0"/>
              <a:buNone/>
            </a:pPr>
            <a:r>
              <a:rPr lang="zh-CN" altLang="en-US" sz="3200" b="1" dirty="0">
                <a:latin typeface="楷体" panose="02010609060101010101" pitchFamily="49" charset="-122"/>
                <a:ea typeface="楷体" panose="02010609060101010101" pitchFamily="49" charset="-122"/>
              </a:rPr>
              <a:t>（</a:t>
            </a:r>
            <a:r>
              <a:rPr lang="en-US" altLang="zh-CN" sz="3200" b="1" dirty="0">
                <a:latin typeface="楷体" panose="02010609060101010101" pitchFamily="49" charset="-122"/>
                <a:ea typeface="楷体" panose="02010609060101010101" pitchFamily="49" charset="-122"/>
              </a:rPr>
              <a:t>2019</a:t>
            </a:r>
            <a:r>
              <a:rPr lang="zh-CN" altLang="en-US" sz="3200" b="1" dirty="0">
                <a:latin typeface="楷体" panose="02010609060101010101" pitchFamily="49" charset="-122"/>
                <a:ea typeface="楷体" panose="02010609060101010101" pitchFamily="49" charset="-122"/>
              </a:rPr>
              <a:t>年</a:t>
            </a:r>
            <a:r>
              <a:rPr lang="en-US" altLang="zh-CN" sz="3200" b="1" dirty="0">
                <a:latin typeface="楷体" panose="02010609060101010101" pitchFamily="49" charset="-122"/>
                <a:ea typeface="楷体" panose="02010609060101010101" pitchFamily="49" charset="-122"/>
              </a:rPr>
              <a:t>7</a:t>
            </a:r>
            <a:r>
              <a:rPr lang="zh-CN" altLang="en-US" sz="3200" b="1" dirty="0">
                <a:latin typeface="楷体" panose="02010609060101010101" pitchFamily="49" charset="-122"/>
                <a:ea typeface="楷体" panose="02010609060101010101" pitchFamily="49" charset="-122"/>
              </a:rPr>
              <a:t>月</a:t>
            </a:r>
            <a:r>
              <a:rPr lang="en-US" altLang="zh-CN" sz="3200" b="1" dirty="0">
                <a:latin typeface="楷体" panose="02010609060101010101" pitchFamily="49" charset="-122"/>
                <a:ea typeface="楷体" panose="02010609060101010101" pitchFamily="49" charset="-122"/>
              </a:rPr>
              <a:t>9</a:t>
            </a:r>
            <a:r>
              <a:rPr lang="zh-CN" altLang="en-US" sz="3200" b="1" dirty="0">
                <a:latin typeface="楷体" panose="02010609060101010101" pitchFamily="49" charset="-122"/>
                <a:ea typeface="楷体" panose="02010609060101010101" pitchFamily="49" charset="-122"/>
              </a:rPr>
              <a:t>日）</a:t>
            </a:r>
            <a:endParaRPr lang="zh-CN" altLang="en-US" sz="3200" b="1" dirty="0">
              <a:latin typeface="楷体" panose="02010609060101010101" pitchFamily="49" charset="-122"/>
              <a:ea typeface="楷体" panose="02010609060101010101" pitchFamily="49" charset="-122"/>
            </a:endParaRPr>
          </a:p>
          <a:p>
            <a:pPr algn="ctr">
              <a:buFont typeface="Arial" panose="020B0604020202020204" pitchFamily="34" charset="0"/>
              <a:buNone/>
            </a:pPr>
            <a:endParaRPr lang="zh-CN" altLang="en-US" sz="2400" dirty="0">
              <a:solidFill>
                <a:schemeClr val="tx2"/>
              </a:solidFill>
              <a:latin typeface="Verdana" panose="020B0604030504040204" pitchFamily="34" charset="0"/>
              <a:ea typeface="方正小标宋简体" panose="03000509000000000000" pitchFamily="2" charset="-122"/>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98">
                                            <p:txEl>
                                              <p:charRg st="0" end="2"/>
                                            </p:txEl>
                                          </p:spTgt>
                                        </p:tgtEl>
                                        <p:attrNameLst>
                                          <p:attrName>style.visibility</p:attrName>
                                        </p:attrNameLst>
                                      </p:cBhvr>
                                      <p:to>
                                        <p:strVal val="visible"/>
                                      </p:to>
                                    </p:set>
                                    <p:animEffect transition="in" filter="wipe(left)">
                                      <p:cBhvr>
                                        <p:cTn id="7" dur="500"/>
                                        <p:tgtEl>
                                          <p:spTgt spid="4098">
                                            <p:txEl>
                                              <p:charRg st="0" end="2"/>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99">
                                            <p:txEl>
                                              <p:charRg st="0" end="2"/>
                                            </p:txEl>
                                          </p:spTgt>
                                        </p:tgtEl>
                                        <p:attrNameLst>
                                          <p:attrName>style.visibility</p:attrName>
                                        </p:attrNameLst>
                                      </p:cBhvr>
                                      <p:to>
                                        <p:strVal val="visible"/>
                                      </p:to>
                                    </p:set>
                                    <p:animEffect transition="in" filter="wipe(left)">
                                      <p:cBhvr>
                                        <p:cTn id="11" dur="500"/>
                                        <p:tgtEl>
                                          <p:spTgt spid="4099">
                                            <p:txEl>
                                              <p:charRg st="0" end="2"/>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100">
                                            <p:txEl>
                                              <p:charRg st="0" end="2"/>
                                            </p:txEl>
                                          </p:spTgt>
                                        </p:tgtEl>
                                        <p:attrNameLst>
                                          <p:attrName>style.visibility</p:attrName>
                                        </p:attrNameLst>
                                      </p:cBhvr>
                                      <p:to>
                                        <p:strVal val="visible"/>
                                      </p:to>
                                    </p:set>
                                    <p:animEffect transition="in" filter="wipe(left)">
                                      <p:cBhvr>
                                        <p:cTn id="15" dur="500"/>
                                        <p:tgtEl>
                                          <p:spTgt spid="4100">
                                            <p:txEl>
                                              <p:charRg st="0"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102">
                                            <p:txEl>
                                              <p:charRg st="0" end="4"/>
                                            </p:txEl>
                                          </p:spTgt>
                                        </p:tgtEl>
                                        <p:attrNameLst>
                                          <p:attrName>style.visibility</p:attrName>
                                        </p:attrNameLst>
                                      </p:cBhvr>
                                      <p:to>
                                        <p:strVal val="visible"/>
                                      </p:to>
                                    </p:set>
                                    <p:animEffect transition="in" filter="wipe(left)">
                                      <p:cBhvr>
                                        <p:cTn id="20" dur="500"/>
                                        <p:tgtEl>
                                          <p:spTgt spid="4102">
                                            <p:txEl>
                                              <p:charRg st="0"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102">
                                            <p:txEl>
                                              <p:charRg st="5" end="18"/>
                                            </p:txEl>
                                          </p:spTgt>
                                        </p:tgtEl>
                                        <p:attrNameLst>
                                          <p:attrName>style.visibility</p:attrName>
                                        </p:attrNameLst>
                                      </p:cBhvr>
                                      <p:to>
                                        <p:strVal val="visible"/>
                                      </p:to>
                                    </p:set>
                                    <p:animEffect transition="in" filter="wipe(left)">
                                      <p:cBhvr>
                                        <p:cTn id="25" dur="500"/>
                                        <p:tgtEl>
                                          <p:spTgt spid="4102">
                                            <p:txEl>
                                              <p:charRg st="5"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dvAuto="1000" build="p"/>
      <p:bldP spid="4099" grpId="0" advAuto="1000" build="p"/>
      <p:bldP spid="4100" grpId="0" advAuto="1000" build="p"/>
      <p:bldP spid="410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noChangeArrowheads="1"/>
          </p:cNvSpPr>
          <p:nvPr>
            <p:ph idx="1"/>
          </p:nvPr>
        </p:nvSpPr>
        <p:spPr>
          <a:xfrm>
            <a:off x="594995" y="1675130"/>
            <a:ext cx="7919720" cy="447294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10</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日党的十七届六中全会通过的</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中共中央关于深化文化体制改革推动社会主义文化大发展大繁荣若干重大问题的决定</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首次提出：加快文化立法，制定和完善公共文化服务保障等方面法律法规，提高文化建设法制化水平。</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10</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23</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日党的十八届四中全会通过的</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中共中央关于全面推进依法治国若干重大问题的决定</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明确提出：“</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制</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
        <p:nvSpPr>
          <p:cNvPr id="13314" name="右箭头 4"/>
          <p:cNvSpPr/>
          <p:nvPr/>
        </p:nvSpPr>
        <p:spPr>
          <a:xfrm>
            <a:off x="693103" y="1674813"/>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13315" name="右箭头 5"/>
          <p:cNvSpPr/>
          <p:nvPr/>
        </p:nvSpPr>
        <p:spPr>
          <a:xfrm>
            <a:off x="693420" y="443071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lang="zh-CN" altLang="en-US" sz="3200" noProof="0" dirty="0" smtClean="0">
                <a:ln>
                  <a:noFill/>
                </a:ln>
                <a:effectLst/>
                <a:uLnTx/>
                <a:uFillTx/>
                <a:sym typeface="+mn-ea"/>
              </a:rPr>
              <a:t>定公</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共文化服务保障法，促进基本公共文化</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服务标准化、均等化。 ”作为“加强重点</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领域立法 ”提上了重要议事日程。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2015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日中办、国办</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关于加快构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建现代公共文化服务体系的意见</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强调：加</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快出台公共文化服务保障法等相关法律法规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，为现代公共文化服务体系建设提供法律支</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撑。加快制定地方性公共文化服务法律规范，提高公共文化服务领域法治化水平。</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endPar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mn-ea"/>
              <a:cs typeface="+mn-cs"/>
              <a:sym typeface="Arial" panose="020B0604020202020204" pitchFamily="34" charset="0"/>
            </a:endParaRPr>
          </a:p>
        </p:txBody>
      </p:sp>
      <p:sp>
        <p:nvSpPr>
          <p:cNvPr id="14338" name="Text Box 3"/>
          <p:cNvSpPr txBox="1"/>
          <p:nvPr/>
        </p:nvSpPr>
        <p:spPr>
          <a:xfrm>
            <a:off x="-1655762" y="2971800"/>
            <a:ext cx="263525" cy="365125"/>
          </a:xfrm>
          <a:prstGeom prst="rect">
            <a:avLst/>
          </a:prstGeom>
          <a:noFill/>
          <a:ln w="9525">
            <a:noFill/>
          </a:ln>
        </p:spPr>
        <p:txBody>
          <a:bodyPr wrap="none" anchor="t">
            <a:spAutoFit/>
          </a:bodyPr>
          <a:p>
            <a:pPr>
              <a:buFont typeface="Arial" panose="020B0604020202020204" pitchFamily="34" charset="0"/>
              <a:buNone/>
            </a:pPr>
            <a:r>
              <a:rPr lang="zh-CN" altLang="zh-CN" dirty="0">
                <a:latin typeface="Verdana" panose="020B0604030504040204" pitchFamily="34" charset="0"/>
                <a:ea typeface="宋体" panose="02010600030101010101" pitchFamily="2" charset="-122"/>
              </a:rPr>
              <a:t> </a:t>
            </a:r>
            <a:endParaRPr lang="zh-CN" altLang="zh-CN" dirty="0">
              <a:latin typeface="Verdana" panose="020B0604030504040204" pitchFamily="34" charset="0"/>
              <a:ea typeface="宋体" panose="02010600030101010101" pitchFamily="2" charset="-122"/>
            </a:endParaRPr>
          </a:p>
        </p:txBody>
      </p:sp>
      <p:sp>
        <p:nvSpPr>
          <p:cNvPr id="14339" name="右箭头 3"/>
          <p:cNvSpPr/>
          <p:nvPr/>
        </p:nvSpPr>
        <p:spPr>
          <a:xfrm>
            <a:off x="611188" y="32131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3"/>
          <p:cNvSpPr>
            <a:spLocks noGrp="1" noChangeArrowheads="1"/>
          </p:cNvSpPr>
          <p:nvPr>
            <p:ph type="body" idx="4294967295"/>
          </p:nvPr>
        </p:nvSpPr>
        <p:spPr>
          <a:xfrm>
            <a:off x="611188" y="1628775"/>
            <a:ext cx="8143875" cy="4500563"/>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400" b="1"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rPr>
              <a:t>   </a:t>
            </a:r>
            <a:r>
              <a:rPr kumimoji="0" lang="zh-CN" altLang="en-US" sz="3200" b="1" i="0" u="none" strike="noStrike" kern="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两年多的时间，公共文化服务保障法</a:t>
            </a:r>
            <a:r>
              <a:rPr kumimoji="0" lang="zh-CN" altLang="en-US" sz="32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立法</a:t>
            </a:r>
            <a:endParaRPr kumimoji="0" lang="en-US" altLang="zh-CN" sz="32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工作</a:t>
            </a:r>
            <a:r>
              <a:rPr kumimoji="0" lang="zh-CN" altLang="en-US" sz="3200" b="1" i="0" u="none" strike="noStrike" kern="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结出硕果</a:t>
            </a:r>
            <a:endParaRPr kumimoji="0" lang="en-US" altLang="zh-CN" sz="3200" b="1" i="0" u="none" strike="noStrike" kern="0" cap="none" spc="0"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月，全面启动立法工作；</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5—6</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月，法律草案向全社会公开征求意见；</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月，全国人大教科文卫委决定提请全国人大常委会审议；</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2016</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月全国人大常委会第</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次会议首次审议；</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10</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月，第</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次会议二审；</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月第</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次会议三审，</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2016</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日第十二届</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en-US"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endParaRPr kumimoji="0" lang="en-US" altLang="en-US"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p:txBody>
      </p:sp>
      <p:sp>
        <p:nvSpPr>
          <p:cNvPr id="15362" name="等腰三角形 5"/>
          <p:cNvSpPr/>
          <p:nvPr/>
        </p:nvSpPr>
        <p:spPr>
          <a:xfrm>
            <a:off x="611188" y="2565400"/>
            <a:ext cx="557212" cy="287338"/>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15363" name="等腰三角形 6"/>
          <p:cNvSpPr/>
          <p:nvPr/>
        </p:nvSpPr>
        <p:spPr>
          <a:xfrm>
            <a:off x="684213" y="3860800"/>
            <a:ext cx="555625" cy="288925"/>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15364" name="等腰三角形 7"/>
          <p:cNvSpPr/>
          <p:nvPr/>
        </p:nvSpPr>
        <p:spPr>
          <a:xfrm>
            <a:off x="611188" y="3141663"/>
            <a:ext cx="557212" cy="287337"/>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15365" name="等腰三角形 8"/>
          <p:cNvSpPr/>
          <p:nvPr/>
        </p:nvSpPr>
        <p:spPr>
          <a:xfrm>
            <a:off x="611188" y="4797425"/>
            <a:ext cx="557212" cy="287338"/>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全国人民代表大会常务委员会第二十五次会</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议通过，当天以中华人民共和国主席令第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六十号予以公布，自</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2017</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3</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日起施行。</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6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二、立法意义</a:t>
            </a:r>
            <a:endParaRPr kumimoji="0" lang="en-US" altLang="zh-CN" sz="36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是我国文化领域的一部基础性法律。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推动了宪法实施。</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我国宪法第二十二条规定：“国家发展为人民服务、为社会主义服务的文学艺术事业、新闻广播电视事</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
        <p:nvSpPr>
          <p:cNvPr id="16386" name="右箭头 2"/>
          <p:cNvSpPr/>
          <p:nvPr/>
        </p:nvSpPr>
        <p:spPr>
          <a:xfrm>
            <a:off x="900113" y="4508500"/>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业、出版发行事业、图书馆博物馆文化馆和</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其他文化事业，开展群众性的文化活动。”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宪法确立了各项文化事业在中国特色社会主</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义事业中的重要地位，实际上也规定了政府</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发展文化事业的重要职责。公共文化服务保</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障法</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使宪法确立的有关文化事业的原则和制</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度在法律中得到贯彻落实，</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把宪法规定的人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民文化权益具体化。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隶书" panose="02010509060101010101" pitchFamily="49" charset="-122"/>
              <a:ea typeface="隶书" panose="02010509060101010101" pitchFamily="49" charset="-122"/>
              <a:cs typeface="+mn-cs"/>
              <a:sym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noChangeArrowheads="1"/>
          </p:cNvSpPr>
          <p:nvPr>
            <p:ph idx="1"/>
          </p:nvPr>
        </p:nvSpPr>
        <p:spPr>
          <a:xfrm>
            <a:off x="539750" y="1773238"/>
            <a:ext cx="8001000" cy="4267200"/>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rPr>
              <a:t>健全完善了文化法律制度。</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总体说来，我国</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文化领域现行有效的法律偏少。而且，已有的文物保护法（ </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1982</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11</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月</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19</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日公布实施）、著作权法（</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1991</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年</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6</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月</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1</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日起施行）、非物质文化遗产法（</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2011</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年６月１日起施行），主要是调整某一个方面的法律关系，文化领域缺少管全局、管基础的综合性法律。公共文化服务保障法涵盖范围广、涉及部门多，规范。</a:t>
            </a:r>
            <a:endParaRPr kumimoji="0" lang="zh-CN" altLang="en-US"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p:txBody>
      </p:sp>
      <p:sp>
        <p:nvSpPr>
          <p:cNvPr id="18434" name="右箭头 2"/>
          <p:cNvSpPr/>
          <p:nvPr/>
        </p:nvSpPr>
        <p:spPr>
          <a:xfrm>
            <a:off x="539750" y="17732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noChangeArrowheads="1"/>
          </p:cNvSpPr>
          <p:nvPr>
            <p:ph idx="1"/>
          </p:nvPr>
        </p:nvSpPr>
        <p:spPr>
          <a:xfrm>
            <a:off x="539750" y="1752600"/>
            <a:ext cx="8027988" cy="4484688"/>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的是文化领域一些根本性、原则性问题，涉</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及文化建设的目标方向和价值取向，是文化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领域一部具有“四梁八柱”性质的重要法律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。它的制定和实施，弥补了我国文化立法的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“短板”，健全了文化法律制度。</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rPr>
              <a:t>为公共文化服务提供了法律依据。</a:t>
            </a:r>
            <a:endParaRPr kumimoji="0" lang="en-US" altLang="zh-CN" sz="3200" b="1"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rPr>
              <a:t>为推进人大主导立法工作提供了有益经验。</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党的十八届四中全会明确提出，“健</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
        <p:nvSpPr>
          <p:cNvPr id="19458" name="右箭头 2"/>
          <p:cNvSpPr/>
          <p:nvPr/>
        </p:nvSpPr>
        <p:spPr>
          <a:xfrm>
            <a:off x="611188" y="43656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19459" name="右箭头 3"/>
          <p:cNvSpPr/>
          <p:nvPr/>
        </p:nvSpPr>
        <p:spPr>
          <a:xfrm>
            <a:off x="539750" y="5084763"/>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全有立法权的人大主导立法工作的体制机制</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，发挥人大及其常委会在立法工作中的主导</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作用。建立由全国人大相关专门委员会、全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国人大常委会法制工作委员会组织有关部门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参与起草综合性、全局性、基础性等重要法</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律草案制度。”制定公共文化服务保障法，</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是立法体制改革的成功实践。</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三、立法的</a:t>
            </a:r>
            <a:r>
              <a:rPr kumimoji="0" lang="zh-CN" altLang="en-US" sz="3200" b="0" i="0" u="none" strike="noStrike" kern="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四</a:t>
            </a: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条主线</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黑体" panose="02010609060101010101" pitchFamily="49" charset="-122"/>
                <a:cs typeface="+mn-cs"/>
                <a:sym typeface="Arial" panose="020B0604020202020204" pitchFamily="34" charset="0"/>
              </a:rPr>
              <a:t>    </a:t>
            </a:r>
            <a:endPar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内容占位符 2"/>
          <p:cNvSpPr>
            <a:spLocks noGrp="1"/>
          </p:cNvSpPr>
          <p:nvPr>
            <p:ph idx="1"/>
          </p:nvPr>
        </p:nvSpPr>
        <p:spPr>
          <a:xfrm>
            <a:off x="611188" y="1628775"/>
            <a:ext cx="8001000" cy="4608513"/>
          </a:xfrm>
        </p:spPr>
        <p:txBody>
          <a:bodyPr vert="horz" wrap="square" lIns="91440" tIns="45720" rIns="91440" bIns="45720" anchor="t"/>
          <a:p>
            <a:pPr marL="0" indent="0">
              <a:buNone/>
            </a:pPr>
            <a:r>
              <a:rPr lang="zh-CN" altLang="en-US" b="1" dirty="0">
                <a:solidFill>
                  <a:srgbClr val="FF0000"/>
                </a:solidFill>
              </a:rPr>
              <a:t>第一条主线：坚持以人民为中心。</a:t>
            </a:r>
            <a:r>
              <a:rPr lang="zh-CN" altLang="en-US" dirty="0"/>
              <a:t>公共文化服务保障法坚持以人民为中心的发展思想，</a:t>
            </a:r>
            <a:r>
              <a:rPr lang="zh-CN" altLang="en-US" b="1" dirty="0"/>
              <a:t>通篇贯穿和强调要满足人民群众基本文化需求这一主线，</a:t>
            </a:r>
            <a:r>
              <a:rPr lang="zh-CN" altLang="en-US" dirty="0"/>
              <a:t>彰显了以民为本、立法为民的立法理念，支持开展全民阅读、全民普法、全民健身、全民科普和艺术普及、优秀传统文化传承活动，更好地促进广大人民群众的文化参与，享受看电视、听广播、读书看报、参加公共文化活动等基本公共文化服务。</a:t>
            </a:r>
            <a:r>
              <a:rPr lang="zh-CN" altLang="en-US" b="1" dirty="0"/>
              <a:t>这条主线阐释了立法的出发点和落脚点。</a:t>
            </a:r>
            <a:endParaRPr lang="zh-CN" alt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a:spLocks noGrp="1" noChangeArrowheads="1"/>
          </p:cNvSpPr>
          <p:nvPr>
            <p:ph idx="1"/>
          </p:nvPr>
        </p:nvSpPr>
        <p:spPr>
          <a:xfrm>
            <a:off x="611188" y="1700213"/>
            <a:ext cx="7929563" cy="4537075"/>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第二条主线：遵循公共文化服务体系</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的</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内容搭建法律架构。</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公共文化服务体系的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内</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容，</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主要包括</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：设施</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网络子体系、产品</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生产</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与提供</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子体系</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、人财物保障子体系、组织建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设子体系、绩效评价子体系。法律按照这个</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体系内容，并参照法律的一般体例进行构架</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。整个</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公共</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文化服务</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保障法由六章共</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六十五</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条组成</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这条主线为法律搭建了一个清晰的</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框架。</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
        <p:nvSpPr>
          <p:cNvPr id="22530" name="右箭头 2"/>
          <p:cNvSpPr/>
          <p:nvPr/>
        </p:nvSpPr>
        <p:spPr>
          <a:xfrm>
            <a:off x="611188" y="1700213"/>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2"/>
          <p:cNvSpPr>
            <a:spLocks noGrp="1" noChangeArrowheads="1"/>
          </p:cNvSpPr>
          <p:nvPr>
            <p:ph idx="1"/>
          </p:nvPr>
        </p:nvSpPr>
        <p:spPr>
          <a:xfrm>
            <a:off x="611188" y="1752600"/>
            <a:ext cx="7956550" cy="4484688"/>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中共中央关于全面深化改革若干重大问题的决</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定</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2013</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11</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日）明确提出：“</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推进文化</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体制机制创新。</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完善文化管理体制。</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按照政企分开、政事</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分开原则，推动政府部门由办文化向管文化转变</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，推动党政部门与其所属的文化企事业单位进一</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步理顺关系。</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建立健全现代文化市场体系。</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3.</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构建现代公共文化服务体系。</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建立公共文化服务体系建设协调机制。</a:t>
            </a:r>
            <a:endPar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12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1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noChangeArrowheads="1"/>
          </p:cNvSpPr>
          <p:nvPr>
            <p:ph type="body" idx="4294967295"/>
          </p:nvPr>
        </p:nvSpPr>
        <p:spPr/>
        <p:txBody>
          <a:bodyPr vert="horz" wrap="square" lIns="91440" tIns="45720" rIns="91440" bIns="45720" numCol="1" anchor="t" anchorCtr="0" compatLnSpc="1"/>
          <a:lstStyle/>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14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第三条主线</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：依据加快构建现代公共文</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化服务体系的重点任务建立健全法律条文。</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根据中办发</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【2015】2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号文件明确的现代公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共文化服务体系的重点任务，即：标准化、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均等化、数字化、社会化、效能化五个方面</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进行法律条文架构。</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这条主线为法律提供了</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丰富的完善的条文内容。</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第四条主线</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：按照法律落实的主体责任</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
        <p:nvSpPr>
          <p:cNvPr id="23554" name="右箭头 2"/>
          <p:cNvSpPr/>
          <p:nvPr/>
        </p:nvSpPr>
        <p:spPr>
          <a:xfrm>
            <a:off x="611188" y="1700213"/>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23555" name="右箭头 2"/>
          <p:cNvSpPr/>
          <p:nvPr/>
        </p:nvSpPr>
        <p:spPr>
          <a:xfrm>
            <a:off x="611188" y="5546725"/>
            <a:ext cx="546100" cy="485775"/>
          </a:xfrm>
          <a:prstGeom prst="rightArrow">
            <a:avLst>
              <a:gd name="adj1" fmla="val 50000"/>
              <a:gd name="adj2" fmla="val 49849"/>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矩形 1"/>
          <p:cNvSpPr/>
          <p:nvPr/>
        </p:nvSpPr>
        <p:spPr>
          <a:xfrm>
            <a:off x="611188" y="1628775"/>
            <a:ext cx="8064500" cy="7246938"/>
          </a:xfrm>
          <a:prstGeom prst="rect">
            <a:avLst/>
          </a:prstGeom>
          <a:noFill/>
          <a:ln w="9525">
            <a:noFill/>
          </a:ln>
        </p:spPr>
        <p:txBody>
          <a:bodyPr anchor="t">
            <a:spAutoFit/>
          </a:bodyPr>
          <a:p>
            <a:pPr marL="469900" indent="-469900">
              <a:lnSpc>
                <a:spcPct val="90000"/>
              </a:lnSpc>
              <a:spcBef>
                <a:spcPct val="20000"/>
              </a:spcBef>
              <a:buClr>
                <a:schemeClr val="accent2"/>
              </a:buClr>
              <a:buFont typeface="Arial" panose="020B0604020202020204" pitchFamily="34" charset="0"/>
              <a:buNone/>
            </a:pPr>
            <a:r>
              <a:rPr lang="zh-CN" altLang="en-US" sz="3200" b="1" dirty="0">
                <a:solidFill>
                  <a:srgbClr val="FF0000"/>
                </a:solidFill>
                <a:latin typeface="宋体" panose="02010600030101010101" pitchFamily="2" charset="-122"/>
                <a:ea typeface="宋体" panose="02010600030101010101" pitchFamily="2" charset="-122"/>
                <a:sym typeface="Arial" panose="020B0604020202020204" pitchFamily="34" charset="0"/>
              </a:rPr>
              <a:t>细化到部门。</a:t>
            </a:r>
            <a:r>
              <a:rPr lang="zh-CN" altLang="en-US" sz="3200" dirty="0">
                <a:latin typeface="宋体" panose="02010600030101010101" pitchFamily="2" charset="-122"/>
                <a:ea typeface="宋体" panose="02010600030101010101" pitchFamily="2" charset="-122"/>
              </a:rPr>
              <a:t>公共文化服务保障法的一个核</a:t>
            </a:r>
            <a:endParaRPr lang="en-US" altLang="zh-CN"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心内容，是规定了政府及有关部门在建设公</a:t>
            </a:r>
            <a:endParaRPr lang="en-US" altLang="zh-CN"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共文化设施、提供公共文化服务、保障人民</a:t>
            </a:r>
            <a:endParaRPr lang="en-US" altLang="zh-CN"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群众基本文化权益等方面的“各司其责”，</a:t>
            </a:r>
            <a:endParaRPr lang="zh-CN" altLang="en-US"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即是地方各级政府履行政府保障职责、文化</a:t>
            </a:r>
            <a:endParaRPr lang="zh-CN" altLang="en-US"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行政部门履行推进业务建设职责、公共文化</a:t>
            </a:r>
            <a:endParaRPr lang="zh-CN" altLang="en-US" sz="3200"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dirty="0">
                <a:latin typeface="宋体" panose="02010600030101010101" pitchFamily="2" charset="-122"/>
                <a:ea typeface="宋体" panose="02010600030101010101" pitchFamily="2" charset="-122"/>
              </a:rPr>
              <a:t>设施管理单位履行开展服务职责。</a:t>
            </a:r>
            <a:r>
              <a:rPr lang="zh-CN" altLang="en-US" sz="3200" b="1" dirty="0">
                <a:latin typeface="宋体" panose="02010600030101010101" pitchFamily="2" charset="-122"/>
                <a:ea typeface="宋体" panose="02010600030101010101" pitchFamily="2" charset="-122"/>
              </a:rPr>
              <a:t>这条主线</a:t>
            </a:r>
            <a:endParaRPr lang="zh-CN" altLang="en-US" sz="3200" b="1"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b="1" dirty="0">
                <a:latin typeface="宋体" panose="02010600030101010101" pitchFamily="2" charset="-122"/>
                <a:ea typeface="宋体" panose="02010600030101010101" pitchFamily="2" charset="-122"/>
              </a:rPr>
              <a:t>为法律规定落到实处划清了“界限”和“底</a:t>
            </a:r>
            <a:endParaRPr lang="zh-CN" altLang="en-US" sz="3200" b="1" dirty="0">
              <a:latin typeface="宋体" panose="02010600030101010101" pitchFamily="2" charset="-122"/>
              <a:ea typeface="宋体" panose="02010600030101010101" pitchFamily="2" charset="-122"/>
            </a:endParaRPr>
          </a:p>
          <a:p>
            <a:pPr marL="469900" indent="-469900">
              <a:lnSpc>
                <a:spcPct val="90000"/>
              </a:lnSpc>
              <a:spcBef>
                <a:spcPct val="20000"/>
              </a:spcBef>
              <a:buClr>
                <a:schemeClr val="accent2"/>
              </a:buClr>
              <a:buFont typeface="Arial" panose="020B0604020202020204" pitchFamily="34" charset="0"/>
              <a:buNone/>
            </a:pPr>
            <a:r>
              <a:rPr lang="zh-CN" altLang="en-US" sz="3200" b="1" dirty="0">
                <a:latin typeface="宋体" panose="02010600030101010101" pitchFamily="2" charset="-122"/>
                <a:ea typeface="宋体" panose="02010600030101010101" pitchFamily="2" charset="-122"/>
              </a:rPr>
              <a:t>线。</a:t>
            </a:r>
            <a:endParaRPr lang="en-US" altLang="zh-CN" sz="3200" dirty="0">
              <a:latin typeface="宋体" panose="02010600030101010101" pitchFamily="2" charset="-122"/>
              <a:ea typeface="宋体" panose="02010600030101010101" pitchFamily="2" charset="-122"/>
            </a:endParaRPr>
          </a:p>
          <a:p>
            <a:pPr marL="469900" indent="-469900">
              <a:lnSpc>
                <a:spcPct val="80000"/>
              </a:lnSpc>
              <a:spcBef>
                <a:spcPct val="20000"/>
              </a:spcBef>
              <a:buClr>
                <a:schemeClr val="accent2"/>
              </a:buClr>
              <a:buFont typeface="Arial" panose="020B0604020202020204" pitchFamily="34" charset="0"/>
              <a:buNone/>
            </a:pPr>
            <a:endParaRPr lang="en-US" altLang="zh-CN" sz="3200" dirty="0">
              <a:latin typeface="宋体" panose="02010600030101010101" pitchFamily="2" charset="-122"/>
              <a:ea typeface="宋体" panose="02010600030101010101" pitchFamily="2" charset="-122"/>
              <a:sym typeface="Arial" panose="020B0604020202020204" pitchFamily="34" charset="0"/>
            </a:endParaRPr>
          </a:p>
          <a:p>
            <a:pPr marL="469900" indent="-469900">
              <a:lnSpc>
                <a:spcPct val="80000"/>
              </a:lnSpc>
              <a:spcBef>
                <a:spcPct val="20000"/>
              </a:spcBef>
              <a:buClr>
                <a:schemeClr val="accent2"/>
              </a:buClr>
              <a:buFont typeface="Arial" panose="020B0604020202020204" pitchFamily="34" charset="0"/>
              <a:buNone/>
            </a:pPr>
            <a:endParaRPr lang="en-US" altLang="zh-CN" sz="3200" dirty="0">
              <a:latin typeface="宋体" panose="02010600030101010101" pitchFamily="2" charset="-122"/>
              <a:ea typeface="宋体" panose="02010600030101010101" pitchFamily="2" charset="-122"/>
              <a:sym typeface="Arial" panose="020B0604020202020204" pitchFamily="34" charset="0"/>
            </a:endParaRPr>
          </a:p>
          <a:p>
            <a:pPr marL="469900" indent="-469900">
              <a:lnSpc>
                <a:spcPct val="80000"/>
              </a:lnSpc>
              <a:spcBef>
                <a:spcPct val="20000"/>
              </a:spcBef>
              <a:buClr>
                <a:schemeClr val="accent2"/>
              </a:buClr>
              <a:buFont typeface="Arial" panose="020B0604020202020204" pitchFamily="34" charset="0"/>
              <a:buNone/>
            </a:pPr>
            <a:endParaRPr lang="en-US" altLang="zh-CN" sz="3200" dirty="0">
              <a:latin typeface="宋体" panose="02010600030101010101" pitchFamily="2" charset="-122"/>
              <a:ea typeface="宋体" panose="02010600030101010101" pitchFamily="2" charset="-122"/>
              <a:sym typeface="Arial" panose="020B0604020202020204" pitchFamily="34" charset="0"/>
            </a:endParaRPr>
          </a:p>
          <a:p>
            <a:pPr marL="469900" indent="-469900">
              <a:lnSpc>
                <a:spcPct val="80000"/>
              </a:lnSpc>
              <a:spcBef>
                <a:spcPct val="20000"/>
              </a:spcBef>
              <a:buClr>
                <a:schemeClr val="accent2"/>
              </a:buClr>
              <a:buFont typeface="Arial" panose="020B0604020202020204" pitchFamily="34" charset="0"/>
              <a:buNone/>
            </a:pPr>
            <a:endParaRPr lang="en-US" altLang="zh-CN" sz="3200" dirty="0">
              <a:latin typeface="宋体" panose="02010600030101010101" pitchFamily="2" charset="-122"/>
              <a:ea typeface="宋体" panose="02010600030101010101" pitchFamily="2" charset="-122"/>
              <a:sym typeface="Arial" panose="020B0604020202020204" pitchFamily="34" charset="0"/>
            </a:endParaRPr>
          </a:p>
          <a:p>
            <a:pPr marL="469900" indent="-469900">
              <a:lnSpc>
                <a:spcPct val="80000"/>
              </a:lnSpc>
              <a:spcBef>
                <a:spcPct val="20000"/>
              </a:spcBef>
              <a:buClr>
                <a:schemeClr val="accent2"/>
              </a:buClr>
              <a:buFont typeface="Arial" panose="020B0604020202020204" pitchFamily="34" charset="0"/>
              <a:buNone/>
            </a:pPr>
            <a:endParaRPr lang="en-US" altLang="zh-CN" sz="3200" dirty="0">
              <a:latin typeface="宋体" panose="02010600030101010101" pitchFamily="2" charset="-122"/>
              <a:ea typeface="宋体" panose="02010600030101010101" pitchFamily="2" charset="-122"/>
              <a:sym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a:spLocks noGrp="1" noChangeArrowheads="1"/>
          </p:cNvSpPr>
          <p:nvPr>
            <p:ph idx="1"/>
          </p:nvPr>
        </p:nvSpPr>
        <p:spPr>
          <a:xfrm>
            <a:off x="611188" y="1628775"/>
            <a:ext cx="8001000" cy="4537075"/>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四、法律界定的重要概念、立法宗旨、</a:t>
            </a:r>
            <a:endParaRPr kumimoji="0" lang="en-US" altLang="zh-CN"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立法的主要原则</a:t>
            </a:r>
            <a:endParaRPr kumimoji="0" lang="en-US" altLang="zh-CN"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（一）法律界定的重要概念</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本法所称</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公共文化服务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，是指由政府</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主导、社会力量参与，以满足公民基本文化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需求</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为主要目的而提供的公共文化设施、文</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化产品、文化活动以及其他相关服务</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（第二</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a:ln>
                  <a:noFill/>
                </a:ln>
                <a:solidFill>
                  <a:schemeClr val="tx1"/>
                </a:solidFill>
                <a:effectLst/>
                <a:uLnTx/>
                <a:uFillTx/>
                <a:latin typeface="+mn-ea"/>
                <a:ea typeface="+mn-ea"/>
                <a:cs typeface="+mn-cs"/>
              </a:rPr>
              <a:t>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政府</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是责任</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主体：</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有宪法依据；政府职能</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
        <p:nvSpPr>
          <p:cNvPr id="25602" name="右箭头 2"/>
          <p:cNvSpPr/>
          <p:nvPr/>
        </p:nvSpPr>
        <p:spPr>
          <a:xfrm>
            <a:off x="611188" y="55165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a:spLocks noGrp="1" noChangeArrowheads="1"/>
          </p:cNvSpPr>
          <p:nvPr>
            <p:ph idx="1"/>
          </p:nvPr>
        </p:nvSpPr>
        <p:spPr>
          <a:xfrm>
            <a:off x="558800" y="1700213"/>
            <a:ext cx="7943850" cy="4537075"/>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政府主导公共文化服务不等于政府大包</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a:ln>
                  <a:noFill/>
                </a:ln>
                <a:solidFill>
                  <a:schemeClr val="tx1"/>
                </a:solidFill>
                <a:effectLst/>
                <a:uLnTx/>
                <a:uFillTx/>
                <a:latin typeface="+mn-ea"/>
                <a:ea typeface="+mn-ea"/>
                <a:cs typeface="+mn-cs"/>
              </a:rPr>
              <a:t>大</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揽。</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不</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需要社会力量参与。</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社会力量参与参与公共文化服务受法律</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保护</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。同时，社会力量参与不等于政府</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“推责任”、“甩包袱”、“卸担子”。</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基本公共文化</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需求：</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因地制宜、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量力而行</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、按照</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标准推动，但是要与时俱进，</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动态调</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整，不断</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提升</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
        <p:nvSpPr>
          <p:cNvPr id="27650" name="等腰三角形 3"/>
          <p:cNvSpPr/>
          <p:nvPr/>
        </p:nvSpPr>
        <p:spPr>
          <a:xfrm>
            <a:off x="571500" y="1700213"/>
            <a:ext cx="557213" cy="287337"/>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27651" name="右箭头 2"/>
          <p:cNvSpPr/>
          <p:nvPr/>
        </p:nvSpPr>
        <p:spPr>
          <a:xfrm>
            <a:off x="674688" y="27908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27652" name="右箭头 2"/>
          <p:cNvSpPr/>
          <p:nvPr/>
        </p:nvSpPr>
        <p:spPr>
          <a:xfrm>
            <a:off x="558800" y="43656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
          <p:cNvSpPr>
            <a:spLocks noGrp="1" noChangeArrowheads="1"/>
          </p:cNvSpPr>
          <p:nvPr>
            <p:ph type="body" idx="4294967295"/>
          </p:nvPr>
        </p:nvSpPr>
        <p:spPr/>
        <p:txBody>
          <a:bodyPr vert="horz" wrap="square" lIns="91440" tIns="45720" rIns="91440" bIns="45720" numCol="1" anchor="t" anchorCtr="0" compatLnSpc="1"/>
          <a:lstStyle/>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公共</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文化设施：</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是公共文化服务的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基础</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条件</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，是根基。</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文化产品和文化活动：</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包括应用于公共文</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化服务的各种样态、形式、种类的文化资源、</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文化产品、文化活动。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其他</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相关服务：</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是指与公共文化服务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相</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关</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的辅助性服务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。如：办卡、存包等。</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28674" name="右箭头 2"/>
          <p:cNvSpPr/>
          <p:nvPr/>
        </p:nvSpPr>
        <p:spPr>
          <a:xfrm>
            <a:off x="635000" y="17653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28675" name="右箭头 2"/>
          <p:cNvSpPr/>
          <p:nvPr/>
        </p:nvSpPr>
        <p:spPr>
          <a:xfrm>
            <a:off x="603250" y="29892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28676" name="右箭头 2"/>
          <p:cNvSpPr/>
          <p:nvPr/>
        </p:nvSpPr>
        <p:spPr>
          <a:xfrm>
            <a:off x="684213" y="471011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noChangeArrowheads="1"/>
          </p:cNvSpPr>
          <p:nvPr>
            <p:ph idx="1"/>
          </p:nvPr>
        </p:nvSpPr>
        <p:spPr>
          <a:xfrm>
            <a:off x="539750" y="1752600"/>
            <a:ext cx="8027988" cy="4413250"/>
          </a:xfrm>
        </p:spPr>
        <p:txBody>
          <a:bodyPr vert="horz" wrap="square" lIns="91440" tIns="45720" rIns="91440" bIns="45720" numCol="1" anchor="t" anchorCtr="0" compatLnSpc="1"/>
          <a:lstStyle/>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本法所称</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公共文化设施</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是指用于提</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供公共文化服务的建筑物、场地和设备，主</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要包括图书馆、博物馆、文化馆（站）、美</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术馆、科技馆、纪念馆、体育场馆、工人文</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化宫、青少年宫、妇女儿童活动中心、老年</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人活动中心、乡镇（街道）和村（社区）基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层综合</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性文化服务中心、农家（职工）书屋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公共阅报栏</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（屏）、广播电视播出传输</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覆</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盖设施、公共数字文化服务点等</a:t>
            </a:r>
            <a:r>
              <a:rPr kumimoji="0" lang="zh-CN" altLang="en-US" sz="24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2400" b="1" i="0" u="none" strike="noStrike" kern="0" cap="none" spc="0" normalizeH="0" baseline="0" noProof="0" dirty="0" smtClean="0">
                <a:ln>
                  <a:noFill/>
                </a:ln>
                <a:solidFill>
                  <a:schemeClr val="tx1"/>
                </a:solidFill>
                <a:effectLst/>
                <a:uLnTx/>
                <a:uFillTx/>
                <a:latin typeface="+mn-ea"/>
                <a:ea typeface="+mn-ea"/>
                <a:cs typeface="+mn-cs"/>
              </a:rPr>
              <a:t>第十四条）</a:t>
            </a:r>
            <a:endParaRPr kumimoji="0" lang="en-US" altLang="zh-CN" sz="24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“设施”三要素：</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建筑物、场地和设备。</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场地：包括室外活动场地、人员集散场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地、道路、停车场、绿化用地。</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列举</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16</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种设施，</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成为法定公共文化设施。</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以“大文化”理念界定公共文化设施。</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2003</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年</a:t>
            </a:r>
            <a:r>
              <a:rPr kumimoji="0" lang="en-US" altLang="zh-CN" sz="3200" b="0" i="0" u="none" strike="noStrike" kern="0" cap="none" spc="0" normalizeH="0" baseline="0" noProof="0" dirty="0">
                <a:ln>
                  <a:noFill/>
                </a:ln>
                <a:solidFill>
                  <a:schemeClr val="tx1"/>
                </a:solidFill>
                <a:effectLst/>
                <a:uLnTx/>
                <a:uFillTx/>
                <a:latin typeface="+mn-ea"/>
                <a:ea typeface="+mn-ea"/>
                <a:cs typeface="+mn-cs"/>
              </a:rPr>
              <a:t>7</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月</a:t>
            </a:r>
            <a:r>
              <a:rPr kumimoji="0" lang="en-US" altLang="zh-CN" sz="3200" b="1" i="0" u="none" strike="noStrike" kern="0" cap="none" spc="0" normalizeH="0" baseline="0" noProof="0" dirty="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公共文化体育设施条例</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（国务院</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382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号令），第二条规定：本条例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所称</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公共文化体育设施，</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是指由各级人民政</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
        <p:nvSpPr>
          <p:cNvPr id="30722" name="右箭头 2"/>
          <p:cNvSpPr/>
          <p:nvPr/>
        </p:nvSpPr>
        <p:spPr>
          <a:xfrm>
            <a:off x="684213" y="17732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30723" name="右箭头 2"/>
          <p:cNvSpPr/>
          <p:nvPr/>
        </p:nvSpPr>
        <p:spPr>
          <a:xfrm>
            <a:off x="611188" y="34290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30724" name="右箭头 2"/>
          <p:cNvSpPr/>
          <p:nvPr/>
        </p:nvSpPr>
        <p:spPr>
          <a:xfrm>
            <a:off x="611188" y="40052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内容占位符 2"/>
          <p:cNvSpPr>
            <a:spLocks noGrp="1"/>
          </p:cNvSpPr>
          <p:nvPr>
            <p:ph idx="1"/>
          </p:nvPr>
        </p:nvSpPr>
        <p:spPr/>
        <p:txBody>
          <a:bodyPr vert="horz" wrap="square" lIns="91440" tIns="45720" rIns="91440" bIns="45720" anchor="t"/>
          <a:p>
            <a:pPr eaLnBrk="1" hangingPunct="1">
              <a:lnSpc>
                <a:spcPct val="90000"/>
              </a:lnSpc>
              <a:buNone/>
            </a:pPr>
            <a:r>
              <a:rPr lang="zh-CN" altLang="en-US" sz="3200" dirty="0">
                <a:latin typeface="宋体" panose="02010600030101010101" pitchFamily="2" charset="-122"/>
              </a:rPr>
              <a:t>政府举办或者社会力量举办的，向公众开放</a:t>
            </a:r>
            <a:endParaRPr lang="en-US" altLang="zh-CN"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用于开展文化体育活动的公益性的图书馆、</a:t>
            </a:r>
            <a:endParaRPr lang="en-US" altLang="zh-CN"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博物馆、纪念馆、美术馆、文化馆（站）、</a:t>
            </a:r>
            <a:endParaRPr lang="en-US" altLang="zh-CN"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体育场（馆）、青少年宫、工人文化宫等的</a:t>
            </a:r>
            <a:endParaRPr lang="en-US" altLang="zh-CN"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建筑物、场地和设备。</a:t>
            </a:r>
            <a:endParaRPr lang="en-US" altLang="zh-CN" sz="3200" dirty="0">
              <a:latin typeface="宋体" panose="02010600030101010101" pitchFamily="2" charset="-122"/>
            </a:endParaRPr>
          </a:p>
          <a:p>
            <a:pPr eaLnBrk="1" hangingPunct="1">
              <a:lnSpc>
                <a:spcPct val="90000"/>
              </a:lnSpc>
              <a:buNone/>
            </a:pPr>
            <a:r>
              <a:rPr lang="zh-CN" altLang="en-US" sz="3200" dirty="0">
                <a:latin typeface="宋体" panose="02010600030101010101" pitchFamily="2" charset="-122"/>
              </a:rPr>
              <a:t>   公共文化服务保障法</a:t>
            </a:r>
            <a:r>
              <a:rPr lang="zh-CN" altLang="en-US" sz="3200" b="1" dirty="0">
                <a:solidFill>
                  <a:srgbClr val="FF0000"/>
                </a:solidFill>
                <a:latin typeface="宋体" panose="02010600030101010101" pitchFamily="2" charset="-122"/>
              </a:rPr>
              <a:t>新明确了七种公共</a:t>
            </a:r>
            <a:endParaRPr lang="en-US" altLang="zh-CN" sz="3200" b="1" dirty="0">
              <a:solidFill>
                <a:srgbClr val="FF0000"/>
              </a:solidFill>
              <a:latin typeface="宋体" panose="02010600030101010101" pitchFamily="2" charset="-122"/>
            </a:endParaRPr>
          </a:p>
          <a:p>
            <a:pPr eaLnBrk="1" hangingPunct="1">
              <a:lnSpc>
                <a:spcPct val="90000"/>
              </a:lnSpc>
              <a:buNone/>
            </a:pPr>
            <a:r>
              <a:rPr lang="zh-CN" altLang="en-US" sz="3200" b="1" dirty="0">
                <a:solidFill>
                  <a:srgbClr val="FF0000"/>
                </a:solidFill>
                <a:latin typeface="宋体" panose="02010600030101010101" pitchFamily="2" charset="-122"/>
              </a:rPr>
              <a:t>文化设施：</a:t>
            </a:r>
            <a:r>
              <a:rPr lang="zh-CN" altLang="en-US" sz="3200" dirty="0">
                <a:latin typeface="宋体" panose="02010600030101010101" pitchFamily="2" charset="-122"/>
              </a:rPr>
              <a:t>老年人活动中心、村（社区）基</a:t>
            </a:r>
            <a:endParaRPr lang="zh-CN" altLang="en-US" sz="3200" dirty="0">
              <a:latin typeface="宋体" panose="02010600030101010101" pitchFamily="2" charset="-122"/>
            </a:endParaRPr>
          </a:p>
          <a:p>
            <a:pPr eaLnBrk="1" hangingPunct="1">
              <a:lnSpc>
                <a:spcPct val="90000"/>
              </a:lnSpc>
              <a:buNone/>
            </a:pPr>
            <a:r>
              <a:rPr lang="zh-CN" altLang="en-US" sz="3200" dirty="0">
                <a:latin typeface="宋体" panose="02010600030101010101" pitchFamily="2" charset="-122"/>
              </a:rPr>
              <a:t>层综合性文化服务中心、 、农家（职工）</a:t>
            </a:r>
            <a:endParaRPr lang="en-US" altLang="zh-CN" sz="3200" dirty="0">
              <a:latin typeface="宋体" panose="02010600030101010101" pitchFamily="2" charset="-122"/>
            </a:endParaRPr>
          </a:p>
          <a:p>
            <a:pPr eaLnBrk="1" hangingPunct="1">
              <a:lnSpc>
                <a:spcPct val="80000"/>
              </a:lnSpc>
              <a:buNone/>
            </a:pPr>
            <a:r>
              <a:rPr lang="en-US" altLang="zh-CN" sz="3200" dirty="0">
                <a:latin typeface="宋体" panose="02010600030101010101" pitchFamily="2" charset="-122"/>
              </a:rPr>
              <a:t>    </a:t>
            </a:r>
            <a:endParaRPr lang="en-US" altLang="zh-CN" sz="3200" dirty="0">
              <a:latin typeface="宋体" panose="02010600030101010101" pitchFamily="2" charset="-122"/>
            </a:endParaRPr>
          </a:p>
          <a:p>
            <a:pPr eaLnBrk="1" hangingPunct="1">
              <a:lnSpc>
                <a:spcPct val="90000"/>
              </a:lnSpc>
              <a:buNone/>
            </a:pPr>
            <a:endParaRPr lang="en-US" altLang="zh-CN" sz="2800" dirty="0">
              <a:latin typeface="宋体" panose="02010600030101010101" pitchFamily="2" charset="-122"/>
            </a:endParaRPr>
          </a:p>
          <a:p>
            <a:pPr>
              <a:buNone/>
            </a:pP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Rectangle 3"/>
          <p:cNvSpPr>
            <a:spLocks noGrp="1"/>
          </p:cNvSpPr>
          <p:nvPr>
            <p:ph type="body"/>
          </p:nvPr>
        </p:nvSpPr>
        <p:spPr/>
        <p:txBody>
          <a:bodyPr vert="horz" wrap="square" lIns="91440" tIns="45720" rIns="91440" bIns="45720" anchor="t"/>
          <a:p>
            <a:pPr eaLnBrk="1" hangingPunct="1">
              <a:lnSpc>
                <a:spcPct val="90000"/>
              </a:lnSpc>
              <a:buNone/>
            </a:pPr>
            <a:r>
              <a:rPr lang="zh-CN" altLang="en-US" sz="3200" dirty="0">
                <a:latin typeface="宋体" panose="02010600030101010101" pitchFamily="2" charset="-122"/>
              </a:rPr>
              <a:t>书屋、公共阅报栏（屏）、广播电视播出传</a:t>
            </a:r>
            <a:endParaRPr lang="zh-CN" altLang="en-US" sz="3200" dirty="0">
              <a:latin typeface="宋体" panose="02010600030101010101" pitchFamily="2" charset="-122"/>
            </a:endParaRPr>
          </a:p>
          <a:p>
            <a:pPr eaLnBrk="1" hangingPunct="1">
              <a:lnSpc>
                <a:spcPct val="90000"/>
              </a:lnSpc>
              <a:buNone/>
            </a:pPr>
            <a:r>
              <a:rPr lang="zh-CN" altLang="en-US" sz="3200" dirty="0">
                <a:latin typeface="宋体" panose="02010600030101010101" pitchFamily="2" charset="-122"/>
              </a:rPr>
              <a:t>输覆该设施、公共数字文化服务点等。</a:t>
            </a:r>
            <a:endParaRPr lang="en-US" altLang="zh-CN" sz="3200" dirty="0">
              <a:latin typeface="宋体" panose="02010600030101010101" pitchFamily="2" charset="-122"/>
            </a:endParaRPr>
          </a:p>
          <a:p>
            <a:pPr eaLnBrk="1" hangingPunct="1">
              <a:buNone/>
            </a:pPr>
            <a:r>
              <a:rPr lang="en-US" altLang="zh-CN" sz="3200" b="1" dirty="0">
                <a:latin typeface="宋体" panose="02010600030101010101" pitchFamily="2" charset="-122"/>
              </a:rPr>
              <a:t>  《</a:t>
            </a:r>
            <a:r>
              <a:rPr lang="zh-CN" altLang="en-US" sz="3200" b="1" dirty="0">
                <a:latin typeface="宋体" panose="02010600030101010101" pitchFamily="2" charset="-122"/>
              </a:rPr>
              <a:t>广播电视管理条例</a:t>
            </a:r>
            <a:r>
              <a:rPr lang="en-US" altLang="zh-CN" sz="3200" b="1" dirty="0">
                <a:latin typeface="宋体" panose="02010600030101010101" pitchFamily="2" charset="-122"/>
              </a:rPr>
              <a:t>》</a:t>
            </a:r>
            <a:r>
              <a:rPr lang="zh-CN" altLang="en-US" sz="3200" dirty="0">
                <a:latin typeface="宋体" panose="02010600030101010101" pitchFamily="2" charset="-122"/>
              </a:rPr>
              <a:t>（</a:t>
            </a:r>
            <a:r>
              <a:rPr lang="en-US" altLang="zh-CN" sz="3200" dirty="0">
                <a:latin typeface="宋体" panose="02010600030101010101" pitchFamily="2" charset="-122"/>
              </a:rPr>
              <a:t>1997</a:t>
            </a:r>
            <a:r>
              <a:rPr lang="zh-CN" altLang="en-US" sz="3200" dirty="0">
                <a:latin typeface="宋体" panose="02010600030101010101" pitchFamily="2" charset="-122"/>
              </a:rPr>
              <a:t>年</a:t>
            </a:r>
            <a:r>
              <a:rPr lang="en-US" altLang="zh-CN" sz="3200" dirty="0">
                <a:latin typeface="宋体" panose="02010600030101010101" pitchFamily="2" charset="-122"/>
              </a:rPr>
              <a:t>8</a:t>
            </a:r>
            <a:r>
              <a:rPr lang="zh-CN" altLang="en-US" sz="3200" dirty="0">
                <a:latin typeface="宋体" panose="02010600030101010101" pitchFamily="2" charset="-122"/>
              </a:rPr>
              <a:t>月</a:t>
            </a:r>
            <a:r>
              <a:rPr lang="en-US" altLang="zh-CN" sz="3200" dirty="0">
                <a:latin typeface="宋体" panose="02010600030101010101" pitchFamily="2" charset="-122"/>
              </a:rPr>
              <a:t>1</a:t>
            </a:r>
            <a:r>
              <a:rPr lang="zh-CN" altLang="en-US" sz="3200" dirty="0">
                <a:latin typeface="宋体" panose="02010600030101010101" pitchFamily="2" charset="-122"/>
              </a:rPr>
              <a:t>日</a:t>
            </a:r>
            <a:endParaRPr lang="en-US" altLang="zh-CN" sz="3200" dirty="0">
              <a:latin typeface="宋体" panose="02010600030101010101" pitchFamily="2" charset="-122"/>
            </a:endParaRPr>
          </a:p>
          <a:p>
            <a:pPr eaLnBrk="1" hangingPunct="1">
              <a:buNone/>
            </a:pPr>
            <a:r>
              <a:rPr lang="zh-CN" altLang="en-US" sz="3200" dirty="0">
                <a:latin typeface="宋体" panose="02010600030101010101" pitchFamily="2" charset="-122"/>
              </a:rPr>
              <a:t>国务院颁布）规定：</a:t>
            </a:r>
            <a:r>
              <a:rPr lang="zh-CN" altLang="en-US" sz="3200" dirty="0">
                <a:solidFill>
                  <a:srgbClr val="FF0000"/>
                </a:solidFill>
                <a:latin typeface="宋体" panose="02010600030101010101" pitchFamily="2" charset="-122"/>
              </a:rPr>
              <a:t>广播电视传输覆盖设</a:t>
            </a:r>
            <a:endParaRPr lang="zh-CN" altLang="en-US" sz="3200" dirty="0">
              <a:solidFill>
                <a:srgbClr val="FF0000"/>
              </a:solidFill>
              <a:latin typeface="宋体" panose="02010600030101010101" pitchFamily="2" charset="-122"/>
            </a:endParaRPr>
          </a:p>
          <a:p>
            <a:pPr eaLnBrk="1" hangingPunct="1">
              <a:buNone/>
            </a:pPr>
            <a:r>
              <a:rPr lang="zh-CN" altLang="en-US" sz="3200" dirty="0">
                <a:solidFill>
                  <a:srgbClr val="FF0000"/>
                </a:solidFill>
                <a:latin typeface="宋体" panose="02010600030101010101" pitchFamily="2" charset="-122"/>
              </a:rPr>
              <a:t>施，</a:t>
            </a:r>
            <a:r>
              <a:rPr lang="zh-CN" altLang="en-US" sz="3200" dirty="0">
                <a:latin typeface="宋体" panose="02010600030101010101" pitchFamily="2" charset="-122"/>
              </a:rPr>
              <a:t>是指广播电视发射台、转播台</a:t>
            </a:r>
            <a:r>
              <a:rPr lang="en-US" altLang="zh-CN" sz="3200" dirty="0">
                <a:latin typeface="宋体" panose="02010600030101010101" pitchFamily="2" charset="-122"/>
              </a:rPr>
              <a:t>(</a:t>
            </a:r>
            <a:r>
              <a:rPr lang="zh-CN" altLang="en-US" sz="3200" dirty="0">
                <a:latin typeface="宋体" panose="02010600030101010101" pitchFamily="2" charset="-122"/>
              </a:rPr>
              <a:t>包括差</a:t>
            </a:r>
            <a:endParaRPr lang="zh-CN" altLang="en-US" sz="3200" dirty="0">
              <a:latin typeface="宋体" panose="02010600030101010101" pitchFamily="2" charset="-122"/>
            </a:endParaRPr>
          </a:p>
          <a:p>
            <a:pPr eaLnBrk="1" hangingPunct="1">
              <a:buNone/>
            </a:pPr>
            <a:r>
              <a:rPr lang="zh-CN" altLang="en-US" sz="3200" dirty="0">
                <a:latin typeface="宋体" panose="02010600030101010101" pitchFamily="2" charset="-122"/>
              </a:rPr>
              <a:t>转台、收转台</a:t>
            </a:r>
            <a:r>
              <a:rPr lang="en-US" altLang="zh-CN" sz="3200" dirty="0">
                <a:latin typeface="宋体" panose="02010600030101010101" pitchFamily="2" charset="-122"/>
              </a:rPr>
              <a:t>)</a:t>
            </a:r>
            <a:r>
              <a:rPr lang="zh-CN" altLang="en-US" sz="3200" dirty="0">
                <a:latin typeface="宋体" panose="02010600030101010101" pitchFamily="2" charset="-122"/>
              </a:rPr>
              <a:t>、广播电视卫星、卫星上行</a:t>
            </a:r>
            <a:endParaRPr lang="zh-CN" altLang="en-US" sz="3200" dirty="0">
              <a:latin typeface="宋体" panose="02010600030101010101" pitchFamily="2" charset="-122"/>
            </a:endParaRPr>
          </a:p>
          <a:p>
            <a:pPr eaLnBrk="1" hangingPunct="1">
              <a:buNone/>
            </a:pPr>
            <a:r>
              <a:rPr lang="zh-CN" altLang="en-US" sz="3200" dirty="0">
                <a:latin typeface="宋体" panose="02010600030101010101" pitchFamily="2" charset="-122"/>
              </a:rPr>
              <a:t>站、卫星收转站、微波站、监测台</a:t>
            </a:r>
            <a:r>
              <a:rPr lang="en-US" altLang="zh-CN" sz="3200" dirty="0">
                <a:latin typeface="宋体" panose="02010600030101010101" pitchFamily="2" charset="-122"/>
              </a:rPr>
              <a:t>(</a:t>
            </a:r>
            <a:r>
              <a:rPr lang="zh-CN" altLang="en-US" sz="3200" dirty="0">
                <a:latin typeface="宋体" panose="02010600030101010101" pitchFamily="2" charset="-122"/>
              </a:rPr>
              <a:t>站</a:t>
            </a:r>
            <a:r>
              <a:rPr lang="en-US" altLang="zh-CN" sz="3200" dirty="0">
                <a:latin typeface="宋体" panose="02010600030101010101" pitchFamily="2" charset="-122"/>
              </a:rPr>
              <a:t>)</a:t>
            </a:r>
            <a:r>
              <a:rPr lang="zh-CN" altLang="en-US" sz="3200" dirty="0">
                <a:latin typeface="宋体" panose="02010600030101010101" pitchFamily="2" charset="-122"/>
              </a:rPr>
              <a:t>。</a:t>
            </a:r>
            <a:endParaRPr lang="en-US" altLang="zh-CN" sz="3200" dirty="0">
              <a:latin typeface="宋体" panose="02010600030101010101" pitchFamily="2" charset="-122"/>
            </a:endParaRPr>
          </a:p>
          <a:p>
            <a:pPr eaLnBrk="1" hangingPunct="1">
              <a:buNone/>
            </a:pPr>
            <a:endParaRPr lang="zh-CN" altLang="en-US" sz="1800" dirty="0"/>
          </a:p>
          <a:p>
            <a:pPr eaLnBrk="1" hangingPunct="1">
              <a:buNone/>
            </a:pPr>
            <a:endParaRPr lang="zh-CN" alt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Rectangle 3"/>
          <p:cNvSpPr>
            <a:spLocks noGrp="1"/>
          </p:cNvSpPr>
          <p:nvPr>
            <p:ph type="body"/>
          </p:nvPr>
        </p:nvSpPr>
        <p:spPr>
          <a:xfrm>
            <a:off x="468313" y="1628775"/>
            <a:ext cx="8072437" cy="4608513"/>
          </a:xfrm>
        </p:spPr>
        <p:txBody>
          <a:bodyPr vert="horz" wrap="square" lIns="91440" tIns="45720" rIns="91440" bIns="45720" anchor="t"/>
          <a:p>
            <a:pPr eaLnBrk="1" hangingPunct="1">
              <a:lnSpc>
                <a:spcPct val="80000"/>
              </a:lnSpc>
              <a:buNone/>
            </a:pPr>
            <a:r>
              <a:rPr lang="en-US" altLang="zh-CN" sz="200" dirty="0"/>
              <a:t>    </a:t>
            </a:r>
            <a:r>
              <a:rPr lang="zh-CN" altLang="en-US" sz="900" dirty="0"/>
              <a:t> </a:t>
            </a:r>
            <a:endParaRPr lang="zh-CN" altLang="en-US" sz="1400" dirty="0"/>
          </a:p>
          <a:p>
            <a:pPr eaLnBrk="1" hangingPunct="1">
              <a:lnSpc>
                <a:spcPct val="90000"/>
              </a:lnSpc>
              <a:buNone/>
            </a:pPr>
            <a:r>
              <a:rPr lang="en-US" altLang="zh-CN" sz="3200" dirty="0">
                <a:latin typeface="宋体" panose="02010600030101010101" pitchFamily="2" charset="-122"/>
              </a:rPr>
              <a:t>   </a:t>
            </a:r>
            <a:r>
              <a:rPr lang="zh-CN" altLang="en-US" sz="3200" b="1" dirty="0">
                <a:latin typeface="宋体" panose="02010600030101010101" pitchFamily="2" charset="-122"/>
                <a:sym typeface="Arial" panose="020B0604020202020204" pitchFamily="34" charset="0"/>
              </a:rPr>
              <a:t>（二）立法的宗旨</a:t>
            </a:r>
            <a:endParaRPr lang="en-US" altLang="zh-CN" sz="3200" b="1" dirty="0">
              <a:latin typeface="宋体" panose="02010600030101010101" pitchFamily="2" charset="-122"/>
              <a:sym typeface="Arial" panose="020B0604020202020204" pitchFamily="34" charset="0"/>
            </a:endParaRPr>
          </a:p>
          <a:p>
            <a:pPr eaLnBrk="1" hangingPunct="1">
              <a:lnSpc>
                <a:spcPct val="90000"/>
              </a:lnSpc>
              <a:buNone/>
            </a:pPr>
            <a:r>
              <a:rPr lang="zh-CN" altLang="en-US" sz="3200" dirty="0">
                <a:latin typeface="宋体" panose="02010600030101010101" pitchFamily="2" charset="-122"/>
              </a:rPr>
              <a:t>   （</a:t>
            </a:r>
            <a:r>
              <a:rPr lang="zh-CN" altLang="en-US" sz="3200" b="1" dirty="0">
                <a:latin typeface="宋体" panose="02010600030101010101" pitchFamily="2" charset="-122"/>
              </a:rPr>
              <a:t>第一条）</a:t>
            </a:r>
            <a:endParaRPr lang="en-US" altLang="zh-CN" sz="3200" b="1" dirty="0">
              <a:latin typeface="宋体" panose="02010600030101010101" pitchFamily="2" charset="-122"/>
            </a:endParaRPr>
          </a:p>
          <a:p>
            <a:pPr eaLnBrk="1" hangingPunct="1">
              <a:lnSpc>
                <a:spcPct val="90000"/>
              </a:lnSpc>
              <a:buNone/>
            </a:pPr>
            <a:r>
              <a:rPr lang="en-US" altLang="zh-CN" sz="3200" dirty="0">
                <a:latin typeface="宋体" panose="02010600030101010101" pitchFamily="2" charset="-122"/>
              </a:rPr>
              <a:t>    1.</a:t>
            </a:r>
            <a:r>
              <a:rPr lang="zh-CN" altLang="en-US" sz="3200" dirty="0">
                <a:latin typeface="宋体" panose="02010600030101010101" pitchFamily="2" charset="-122"/>
              </a:rPr>
              <a:t>加强公共文化服务体系建设；</a:t>
            </a:r>
            <a:endParaRPr lang="en-US" altLang="zh-CN" sz="3200" dirty="0">
              <a:latin typeface="宋体" panose="02010600030101010101" pitchFamily="2" charset="-122"/>
            </a:endParaRPr>
          </a:p>
          <a:p>
            <a:pPr eaLnBrk="1" hangingPunct="1">
              <a:lnSpc>
                <a:spcPct val="90000"/>
              </a:lnSpc>
              <a:buNone/>
            </a:pPr>
            <a:r>
              <a:rPr lang="en-US" altLang="zh-CN" sz="3200" dirty="0">
                <a:latin typeface="宋体" panose="02010600030101010101" pitchFamily="2" charset="-122"/>
              </a:rPr>
              <a:t>    2.</a:t>
            </a:r>
            <a:r>
              <a:rPr lang="zh-CN" altLang="en-US" sz="3200" dirty="0">
                <a:latin typeface="宋体" panose="02010600030101010101" pitchFamily="2" charset="-122"/>
              </a:rPr>
              <a:t>传承中华优秀传统文化；</a:t>
            </a:r>
            <a:endParaRPr lang="en-US" altLang="zh-CN" sz="3200" dirty="0">
              <a:latin typeface="宋体" panose="02010600030101010101" pitchFamily="2" charset="-122"/>
            </a:endParaRPr>
          </a:p>
          <a:p>
            <a:pPr eaLnBrk="1" hangingPunct="1">
              <a:lnSpc>
                <a:spcPct val="90000"/>
              </a:lnSpc>
              <a:buNone/>
            </a:pPr>
            <a:r>
              <a:rPr lang="en-US" altLang="zh-CN" sz="3200" dirty="0">
                <a:latin typeface="宋体" panose="02010600030101010101" pitchFamily="2" charset="-122"/>
              </a:rPr>
              <a:t>    3.</a:t>
            </a:r>
            <a:r>
              <a:rPr lang="zh-CN" altLang="en-US" sz="3200" dirty="0">
                <a:latin typeface="宋体" panose="02010600030101010101" pitchFamily="2" charset="-122"/>
              </a:rPr>
              <a:t>弘扬社会主义核心价值观；</a:t>
            </a:r>
            <a:endParaRPr lang="en-US" altLang="zh-CN" sz="3200" dirty="0">
              <a:latin typeface="宋体" panose="02010600030101010101" pitchFamily="2" charset="-122"/>
            </a:endParaRPr>
          </a:p>
          <a:p>
            <a:pPr eaLnBrk="1" hangingPunct="1">
              <a:lnSpc>
                <a:spcPct val="90000"/>
              </a:lnSpc>
              <a:buNone/>
            </a:pPr>
            <a:r>
              <a:rPr lang="en-US" altLang="zh-CN" sz="3200" dirty="0">
                <a:latin typeface="宋体" panose="02010600030101010101" pitchFamily="2" charset="-122"/>
              </a:rPr>
              <a:t>    4.</a:t>
            </a:r>
            <a:r>
              <a:rPr lang="zh-CN" altLang="en-US" sz="3200" dirty="0">
                <a:latin typeface="宋体" panose="02010600030101010101" pitchFamily="2" charset="-122"/>
              </a:rPr>
              <a:t>提高全民族文明素质。</a:t>
            </a:r>
            <a:r>
              <a:rPr lang="en-US" altLang="zh-CN" sz="3200" b="1" dirty="0">
                <a:latin typeface="宋体" panose="02010600030101010101" pitchFamily="2" charset="-122"/>
                <a:sym typeface="Arial" panose="020B0604020202020204" pitchFamily="34" charset="0"/>
              </a:rPr>
              <a:t>   </a:t>
            </a:r>
            <a:endParaRPr lang="en-US" altLang="zh-CN" sz="3200" b="1" dirty="0">
              <a:latin typeface="宋体" panose="02010600030101010101" pitchFamily="2" charset="-122"/>
              <a:sym typeface="Arial" panose="020B0604020202020204" pitchFamily="34" charset="0"/>
            </a:endParaRPr>
          </a:p>
          <a:p>
            <a:pPr eaLnBrk="1" hangingPunct="1">
              <a:lnSpc>
                <a:spcPct val="90000"/>
              </a:lnSpc>
              <a:buNone/>
            </a:pPr>
            <a:r>
              <a:rPr lang="zh-CN" altLang="en-US" sz="3200" b="1" dirty="0">
                <a:latin typeface="宋体" panose="02010600030101010101" pitchFamily="2" charset="-122"/>
                <a:sym typeface="Arial" panose="020B0604020202020204" pitchFamily="34" charset="0"/>
              </a:rPr>
              <a:t>   （三）立法的主要原则</a:t>
            </a:r>
            <a:endParaRPr lang="en-US" altLang="zh-CN" sz="3200" b="1" dirty="0">
              <a:latin typeface="宋体" panose="02010600030101010101" pitchFamily="2" charset="-122"/>
              <a:sym typeface="Arial" panose="020B0604020202020204" pitchFamily="34" charset="0"/>
            </a:endParaRPr>
          </a:p>
          <a:p>
            <a:pPr eaLnBrk="1" hangingPunct="1">
              <a:lnSpc>
                <a:spcPct val="90000"/>
              </a:lnSpc>
              <a:buNone/>
            </a:pPr>
            <a:endParaRPr lang="en-US" altLang="zh-CN" sz="3200" b="1" dirty="0">
              <a:latin typeface="宋体" panose="02010600030101010101" pitchFamily="2" charset="-122"/>
              <a:sym typeface="Arial" panose="020B0604020202020204" pitchFamily="34" charset="0"/>
            </a:endParaRPr>
          </a:p>
          <a:p>
            <a:pPr eaLnBrk="1" hangingPunct="1">
              <a:lnSpc>
                <a:spcPct val="80000"/>
              </a:lnSpc>
              <a:buNone/>
            </a:pPr>
            <a:endParaRPr lang="en-US" altLang="zh-CN" sz="3200" dirty="0">
              <a:latin typeface="宋体" panose="02010600030101010101" pitchFamily="2" charset="-122"/>
            </a:endParaRPr>
          </a:p>
          <a:p>
            <a:pPr eaLnBrk="1" hangingPunct="1">
              <a:lnSpc>
                <a:spcPct val="80000"/>
              </a:lnSpc>
              <a:buNone/>
            </a:pPr>
            <a:endParaRPr lang="en-US" altLang="zh-CN" sz="3200" dirty="0">
              <a:latin typeface="宋体" panose="02010600030101010101" pitchFamily="2" charset="-122"/>
            </a:endParaRPr>
          </a:p>
          <a:p>
            <a:pPr eaLnBrk="1" hangingPunct="1">
              <a:lnSpc>
                <a:spcPct val="80000"/>
              </a:lnSpc>
              <a:buNone/>
            </a:pPr>
            <a:endParaRPr lang="en-US" altLang="zh-CN"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 </a:t>
            </a:r>
            <a:endParaRPr lang="zh-CN" altLang="en-US" sz="3200" dirty="0">
              <a:latin typeface="宋体" panose="02010600030101010101" pitchFamily="2" charset="-122"/>
            </a:endParaRPr>
          </a:p>
          <a:p>
            <a:pPr eaLnBrk="1" hangingPunct="1">
              <a:lnSpc>
                <a:spcPct val="80000"/>
              </a:lnSpc>
              <a:buNone/>
            </a:pPr>
            <a:r>
              <a:rPr lang="zh-CN" altLang="en-US" sz="3200" dirty="0">
                <a:latin typeface="宋体" panose="02010600030101010101" pitchFamily="2" charset="-122"/>
              </a:rPr>
              <a:t>    </a:t>
            </a:r>
            <a:endParaRPr lang="zh-CN" altLang="en-US" sz="3200" dirty="0">
              <a:latin typeface="宋体" panose="02010600030101010101" pitchFamily="2" charset="-122"/>
              <a:sym typeface="Arial" panose="020B0604020202020204" pitchFamily="34" charset="0"/>
            </a:endParaRPr>
          </a:p>
          <a:p>
            <a:pPr eaLnBrk="1" hangingPunct="1">
              <a:lnSpc>
                <a:spcPct val="80000"/>
              </a:lnSpc>
              <a:buNone/>
            </a:pPr>
            <a:endParaRPr lang="zh-CN" altLang="en-US" sz="4000" b="1" dirty="0">
              <a:sym typeface="Arial" panose="020B0604020202020204" pitchFamily="34" charset="0"/>
            </a:endParaRPr>
          </a:p>
          <a:p>
            <a:pPr eaLnBrk="1" hangingPunct="1">
              <a:lnSpc>
                <a:spcPct val="80000"/>
              </a:lnSpc>
              <a:buNone/>
            </a:pPr>
            <a:endParaRPr lang="zh-CN" altLang="en-US" sz="3200" dirty="0"/>
          </a:p>
          <a:p>
            <a:pPr eaLnBrk="1" hangingPunct="1">
              <a:lnSpc>
                <a:spcPct val="80000"/>
              </a:lnSpc>
              <a:buNone/>
            </a:pPr>
            <a:r>
              <a:rPr lang="zh-CN" altLang="en-US" sz="1400" dirty="0"/>
              <a:t>  </a:t>
            </a:r>
            <a:r>
              <a:rPr lang="zh-CN" altLang="en-US" sz="1400" b="1" dirty="0"/>
              <a:t> </a:t>
            </a:r>
            <a:endParaRPr lang="zh-CN" altLang="en-US" sz="1400" dirty="0">
              <a:latin typeface="黑体" panose="02010609060101010101" pitchFamily="49" charset="-122"/>
              <a:ea typeface="黑体" panose="02010609060101010101" pitchFamily="49" charset="-122"/>
            </a:endParaRPr>
          </a:p>
          <a:p>
            <a:pPr eaLnBrk="1" hangingPunct="1">
              <a:lnSpc>
                <a:spcPct val="80000"/>
              </a:lnSpc>
              <a:buNone/>
            </a:pPr>
            <a:endParaRPr lang="zh-CN" altLang="en-US" sz="1200" dirty="0">
              <a:latin typeface="黑体" panose="02010609060101010101" pitchFamily="49" charset="-122"/>
              <a:ea typeface="黑体" panose="02010609060101010101" pitchFamily="49" charset="-122"/>
            </a:endParaRPr>
          </a:p>
          <a:p>
            <a:pPr eaLnBrk="1" hangingPunct="1">
              <a:lnSpc>
                <a:spcPct val="80000"/>
              </a:lnSpc>
              <a:buNone/>
            </a:pPr>
            <a:r>
              <a:rPr lang="en-US" altLang="zh-CN" sz="800" dirty="0">
                <a:latin typeface="黑体" panose="02010609060101010101" pitchFamily="49" charset="-122"/>
                <a:ea typeface="黑体" panose="02010609060101010101" pitchFamily="49" charset="-122"/>
              </a:rPr>
              <a:t>  </a:t>
            </a:r>
            <a:endParaRPr lang="zh-CN" altLang="en-US" sz="800" dirty="0">
              <a:latin typeface="黑体" panose="02010609060101010101" pitchFamily="49" charset="-122"/>
              <a:ea typeface="黑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52600"/>
            <a:ext cx="8027988" cy="4340225"/>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rPr>
              <a:t>2</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）建立群众评价和反馈机制，推动文化惠民</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项目与群众文化需求有效对接。</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rPr>
              <a:t>3</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）整合基层宣传文化、党员教育、科学普及</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、体育健身等设施，建设综合性文化服务中心。</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rPr>
              <a:t>4</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）明确不同文化事业单位功能定位，建立法</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人治理结构，完善绩效考核机制。</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rPr>
              <a:t>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）引入竞争机制，推动公共文化服务社会化</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发展。鼓励社会力量、社会资本参与公共文化服务</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体系建设，培育文化非营利组织。</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rPr>
              <a:t>4.</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提高文化开放水平。</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84213" y="1628775"/>
            <a:ext cx="7927975" cy="4537075"/>
          </a:xfrm>
        </p:spPr>
        <p:txBody>
          <a:bodyPr vert="horz" wrap="square" lIns="91440" tIns="45720" rIns="91440" bIns="45720" numCol="1" anchor="t" anchorCtr="0" compatLnSpc="1"/>
          <a:lstStyle/>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坚持以社会主义核心价值观为引领。</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（第三条）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要用法律来推动核心价值观建设。</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公共文化服务保障法明确提出，公共文化服务要坚持社会主义先进文化前进方向，坚持以人民为中心，坚持以社会主义核心价值观为引领。这是由我国社会主义的性质决定的。坚持“以文化人”，使社会主义核心价值观内化于心，外化于行，使公共文化服务真正成为重要的思想文化阵地。</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34818" name="右箭头 4"/>
          <p:cNvSpPr/>
          <p:nvPr/>
        </p:nvSpPr>
        <p:spPr>
          <a:xfrm>
            <a:off x="827088" y="270827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73088" y="1752600"/>
            <a:ext cx="7994650" cy="441325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坚持政府主导，社会参与。</a:t>
            </a:r>
            <a:r>
              <a:rPr kumimoji="0" lang="zh-CN" altLang="en-US" sz="2800" b="0" i="0" u="none" strike="noStrike" kern="0" cap="none" spc="0" normalizeH="0" baseline="0" noProof="0" dirty="0" smtClean="0">
                <a:ln>
                  <a:noFill/>
                </a:ln>
                <a:solidFill>
                  <a:srgbClr val="FF0000"/>
                </a:solidFill>
                <a:effectLst/>
                <a:uLnTx/>
                <a:uFillTx/>
                <a:latin typeface="+mn-ea"/>
                <a:ea typeface="+mn-ea"/>
                <a:cs typeface="+mn-cs"/>
              </a:rPr>
              <a:t>（第二条）</a:t>
            </a:r>
            <a:endParaRPr kumimoji="0" lang="en-US" altLang="zh-CN" sz="2800" b="0" i="0" u="none" strike="noStrike" kern="0" cap="none" spc="0" normalizeH="0" baseline="0" noProof="0" dirty="0" smtClean="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公共</a:t>
            </a:r>
            <a:r>
              <a:rPr kumimoji="0" lang="zh-CN" altLang="en-US" sz="3000" b="0" i="0" u="none" strike="noStrike" kern="0" cap="none" spc="0" normalizeH="0" baseline="0" noProof="0" dirty="0">
                <a:ln>
                  <a:noFill/>
                </a:ln>
                <a:solidFill>
                  <a:schemeClr val="tx1"/>
                </a:solidFill>
                <a:effectLst/>
                <a:uLnTx/>
                <a:uFillTx/>
                <a:latin typeface="+mn-lt"/>
                <a:ea typeface="+mn-ea"/>
                <a:cs typeface="+mn-cs"/>
              </a:rPr>
              <a:t>文化服务保障法</a:t>
            </a:r>
            <a:r>
              <a:rPr kumimoji="0" lang="zh-CN" altLang="en-US" sz="3000" b="1" i="0" u="none" strike="noStrike" kern="0" cap="none" spc="0" normalizeH="0" baseline="0" noProof="0" dirty="0">
                <a:ln>
                  <a:noFill/>
                </a:ln>
                <a:solidFill>
                  <a:schemeClr val="tx1"/>
                </a:solidFill>
                <a:effectLst/>
                <a:uLnTx/>
                <a:uFillTx/>
                <a:latin typeface="+mn-lt"/>
                <a:ea typeface="+mn-ea"/>
                <a:cs typeface="+mn-cs"/>
              </a:rPr>
              <a:t>首次以法律的形式明确了各级人民政府是承担公共文化服务工作的责任</a:t>
            </a:r>
            <a:r>
              <a:rPr kumimoji="0" lang="zh-CN" altLang="en-US" sz="3000" b="1" i="0" u="none" strike="noStrike" kern="0" cap="none" spc="0" normalizeH="0" baseline="0" noProof="0" dirty="0" smtClean="0">
                <a:ln>
                  <a:noFill/>
                </a:ln>
                <a:solidFill>
                  <a:schemeClr val="tx1"/>
                </a:solidFill>
                <a:effectLst/>
                <a:uLnTx/>
                <a:uFillTx/>
                <a:latin typeface="+mn-lt"/>
                <a:ea typeface="+mn-ea"/>
                <a:cs typeface="+mn-cs"/>
              </a:rPr>
              <a:t>主体。</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特别是</a:t>
            </a:r>
            <a:r>
              <a:rPr kumimoji="0" lang="zh-CN" altLang="en-US" sz="3000" b="0" i="0" u="none" strike="noStrike" kern="0" cap="none" spc="0" normalizeH="0" baseline="0" noProof="0" dirty="0">
                <a:ln>
                  <a:noFill/>
                </a:ln>
                <a:solidFill>
                  <a:schemeClr val="tx1"/>
                </a:solidFill>
                <a:effectLst/>
                <a:uLnTx/>
                <a:uFillTx/>
                <a:latin typeface="+mn-lt"/>
                <a:ea typeface="+mn-ea"/>
                <a:cs typeface="+mn-cs"/>
              </a:rPr>
              <a:t>以强化各级政府的保障职责为核心</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，为今后监督</a:t>
            </a:r>
            <a:r>
              <a:rPr kumimoji="0" lang="zh-CN" altLang="en-US" sz="3000" b="0" i="0" u="none" strike="noStrike" kern="0" cap="none" spc="0" normalizeH="0" baseline="0" noProof="0" dirty="0">
                <a:ln>
                  <a:noFill/>
                </a:ln>
                <a:solidFill>
                  <a:schemeClr val="tx1"/>
                </a:solidFill>
                <a:effectLst/>
                <a:uLnTx/>
                <a:uFillTx/>
                <a:latin typeface="+mn-lt"/>
                <a:ea typeface="+mn-ea"/>
                <a:cs typeface="+mn-cs"/>
              </a:rPr>
              <a:t>考核各级地方政府履责情况提供了法律依据</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0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法律</a:t>
            </a:r>
            <a:r>
              <a:rPr kumimoji="0" lang="zh-CN" altLang="en-US" sz="3000" b="0" i="0" u="none" strike="noStrike" kern="0" cap="none" spc="0" normalizeH="0" baseline="0" noProof="0" dirty="0">
                <a:ln>
                  <a:noFill/>
                </a:ln>
                <a:solidFill>
                  <a:schemeClr val="tx1"/>
                </a:solidFill>
                <a:effectLst/>
                <a:uLnTx/>
                <a:uFillTx/>
                <a:latin typeface="+mn-lt"/>
                <a:ea typeface="+mn-ea"/>
                <a:cs typeface="+mn-cs"/>
              </a:rPr>
              <a:t>高度重视</a:t>
            </a:r>
            <a:r>
              <a:rPr kumimoji="0" lang="zh-CN" altLang="en-US" sz="3000" b="1" i="0" u="none" strike="noStrike" kern="0" cap="none" spc="0" normalizeH="0" baseline="0" noProof="0" dirty="0">
                <a:ln>
                  <a:noFill/>
                </a:ln>
                <a:solidFill>
                  <a:schemeClr val="tx1"/>
                </a:solidFill>
                <a:effectLst/>
                <a:uLnTx/>
                <a:uFillTx/>
                <a:latin typeface="+mn-lt"/>
                <a:ea typeface="+mn-ea"/>
                <a:cs typeface="+mn-cs"/>
              </a:rPr>
              <a:t>公共文化服务社会化发展</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，并</a:t>
            </a:r>
            <a:r>
              <a:rPr kumimoji="0" lang="zh-CN" altLang="en-US" sz="3000" b="1" i="0" u="none" strike="noStrike" kern="0" cap="none" spc="0" normalizeH="0" baseline="0" noProof="0" dirty="0" smtClean="0">
                <a:ln>
                  <a:noFill/>
                </a:ln>
                <a:solidFill>
                  <a:schemeClr val="tx1"/>
                </a:solidFill>
                <a:effectLst/>
                <a:uLnTx/>
                <a:uFillTx/>
                <a:latin typeface="+mn-lt"/>
                <a:ea typeface="+mn-ea"/>
                <a:cs typeface="+mn-cs"/>
              </a:rPr>
              <a:t>上升</a:t>
            </a:r>
            <a:r>
              <a:rPr kumimoji="0" lang="zh-CN" altLang="en-US" sz="3000" b="1" i="0" u="none" strike="noStrike" kern="0" cap="none" spc="0" normalizeH="0" baseline="0" noProof="0" dirty="0">
                <a:ln>
                  <a:noFill/>
                </a:ln>
                <a:solidFill>
                  <a:schemeClr val="tx1"/>
                </a:solidFill>
                <a:effectLst/>
                <a:uLnTx/>
                <a:uFillTx/>
                <a:latin typeface="+mn-lt"/>
                <a:ea typeface="+mn-ea"/>
                <a:cs typeface="+mn-cs"/>
              </a:rPr>
              <a:t>为法定原则</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，以激发</a:t>
            </a:r>
            <a:r>
              <a:rPr kumimoji="0" lang="zh-CN" altLang="en-US" sz="3000" b="0" i="0" u="none" strike="noStrike" kern="0" cap="none" spc="0" normalizeH="0" baseline="0" noProof="0" dirty="0">
                <a:ln>
                  <a:noFill/>
                </a:ln>
                <a:solidFill>
                  <a:schemeClr val="tx1"/>
                </a:solidFill>
                <a:effectLst/>
                <a:uLnTx/>
                <a:uFillTx/>
                <a:latin typeface="+mn-lt"/>
                <a:ea typeface="+mn-ea"/>
                <a:cs typeface="+mn-cs"/>
              </a:rPr>
              <a:t>全社会的文化创造活力，具有十分重要的意义。</a:t>
            </a: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35842" name="右箭头 4"/>
          <p:cNvSpPr/>
          <p:nvPr/>
        </p:nvSpPr>
        <p:spPr>
          <a:xfrm>
            <a:off x="684213" y="23495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35843" name="右箭头 4"/>
          <p:cNvSpPr/>
          <p:nvPr/>
        </p:nvSpPr>
        <p:spPr>
          <a:xfrm>
            <a:off x="684213" y="47974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0" marR="0" lvl="0" indent="0" algn="l" defTabSz="914400" rtl="0" eaLnBrk="0" fontAlgn="base" latinLnBrk="0" hangingPunct="0">
              <a:lnSpc>
                <a:spcPct val="11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坚持保障基本，促进均等。</a:t>
            </a:r>
            <a:r>
              <a:rPr kumimoji="0" lang="zh-CN" altLang="en-US" sz="3000" b="0" i="0" u="none" strike="noStrike" kern="0" cap="none" spc="0" normalizeH="0" baseline="0" noProof="0" dirty="0" smtClean="0">
                <a:ln>
                  <a:noFill/>
                </a:ln>
                <a:solidFill>
                  <a:srgbClr val="FF0000"/>
                </a:solidFill>
                <a:effectLst/>
                <a:uLnTx/>
                <a:uFillTx/>
                <a:latin typeface="+mn-lt"/>
                <a:ea typeface="+mn-ea"/>
                <a:cs typeface="+mn-cs"/>
              </a:rPr>
              <a:t>（第二条、第五条、第八条、第九条、第二十八条、第三十五条）</a:t>
            </a:r>
            <a:endParaRPr kumimoji="0" lang="en-US" altLang="zh-CN" sz="3000" b="0" i="0" u="none" strike="noStrike" kern="0" cap="none" spc="0" normalizeH="0" baseline="0" noProof="0" dirty="0" smtClean="0">
              <a:ln>
                <a:noFill/>
              </a:ln>
              <a:solidFill>
                <a:srgbClr val="FF0000"/>
              </a:solidFill>
              <a:effectLst/>
              <a:uLnTx/>
              <a:uFillTx/>
              <a:latin typeface="+mn-lt"/>
              <a:ea typeface="+mn-ea"/>
              <a:cs typeface="+mn-cs"/>
            </a:endParaRPr>
          </a:p>
          <a:p>
            <a:pPr marL="0" marR="0" lvl="0" indent="0" algn="l" defTabSz="914400" rtl="0" eaLnBrk="0" fontAlgn="base" latinLnBrk="0" hangingPunct="0">
              <a:lnSpc>
                <a:spcPct val="11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公共文化服务以保障广大人民群众的基本文化权益为主要目标，</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重在保基本、兜底线、促均等。其关键是法律所确立的基本公共文化服务标准制度，为明确政府保障什么、保障多少、怎么保障提供了基本准则和范围尺度，为制定和落实国家指导标准和各地实施标准提供了法律依据。</a:t>
            </a:r>
            <a:endParaRPr kumimoji="0" lang="zh-CN" altLang="en-US" sz="2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36866" name="右箭头 4"/>
          <p:cNvSpPr/>
          <p:nvPr/>
        </p:nvSpPr>
        <p:spPr>
          <a:xfrm>
            <a:off x="684213" y="32845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82613" y="1628775"/>
            <a:ext cx="7985125" cy="4537075"/>
          </a:xfrm>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坚持</a:t>
            </a:r>
            <a:r>
              <a:rPr kumimoji="0" lang="zh-CN" altLang="en-US" sz="3200" b="1" i="0" u="none" strike="noStrike" kern="0" cap="none" spc="0" normalizeH="0" baseline="0" noProof="0" dirty="0">
                <a:ln>
                  <a:noFill/>
                </a:ln>
                <a:solidFill>
                  <a:srgbClr val="FF0000"/>
                </a:solidFill>
                <a:effectLst/>
                <a:uLnTx/>
                <a:uFillTx/>
                <a:latin typeface="+mn-ea"/>
                <a:ea typeface="+mn-ea"/>
                <a:cs typeface="+mn-cs"/>
              </a:rPr>
              <a:t>统筹协调，共建共享</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公共文化服务保障法将公共文化服务综合协调机制上升为法律上予以明确。（第六条）</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长期以来，在</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公共文化</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领域存在</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条块分割、多头管理等问题</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，整体</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效益得不到充分发挥</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2014</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年以来，根据中央要求，文化部等</a:t>
            </a:r>
            <a:r>
              <a:rPr kumimoji="0" lang="en-US" altLang="zh-CN" sz="3200" b="0" i="0" u="none" strike="noStrike" kern="0" cap="none" spc="0" normalizeH="0" baseline="0" noProof="0" dirty="0">
                <a:ln>
                  <a:noFill/>
                </a:ln>
                <a:solidFill>
                  <a:schemeClr val="tx1"/>
                </a:solidFill>
                <a:effectLst/>
                <a:uLnTx/>
                <a:uFillTx/>
                <a:latin typeface="+mn-ea"/>
                <a:ea typeface="+mn-ea"/>
                <a:cs typeface="+mn-cs"/>
              </a:rPr>
              <a:t>26</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个部门建立了国家公共文化服务体系建设协调组，各地也建立了相应的协调机制，为加强部门统筹协作提供了良好平台</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en-US" sz="3000" b="0" i="0" u="none" strike="noStrike" kern="0" cap="none" spc="0" normalizeH="0" baseline="0" noProof="0" dirty="0">
              <a:ln>
                <a:noFill/>
              </a:ln>
              <a:solidFill>
                <a:schemeClr val="tx1"/>
              </a:solidFill>
              <a:effectLst/>
              <a:uLnTx/>
              <a:uFillTx/>
              <a:latin typeface="+mn-ea"/>
              <a:ea typeface="+mn-ea"/>
              <a:cs typeface="+mn-cs"/>
            </a:endParaRPr>
          </a:p>
        </p:txBody>
      </p:sp>
      <p:sp>
        <p:nvSpPr>
          <p:cNvPr id="37890" name="右箭头 4"/>
          <p:cNvSpPr/>
          <p:nvPr/>
        </p:nvSpPr>
        <p:spPr>
          <a:xfrm>
            <a:off x="684213" y="21336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4363" y="1628775"/>
            <a:ext cx="7966075" cy="4537075"/>
          </a:xfrm>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国务院</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建立公共文化服务综合协调</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机制，</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指导、协调、推动全国公共文化服务</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工作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；国</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务</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院文化主管部门</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承担综合协调</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具体职责。</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法律将</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科技馆、工人文化宫、青少年宫、妇女儿童活动中心、老年人活动中心等纳入公共文化设施范畴，进一步拓展了公共文化设施的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范围。（第十四条）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法律规定</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在基层要统筹建设综合性文化服务中心，促进基层公共文化设施资源的整合利用</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。（第十八条、</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第三十条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38914" name="等腰三角形 2"/>
          <p:cNvSpPr/>
          <p:nvPr/>
        </p:nvSpPr>
        <p:spPr>
          <a:xfrm>
            <a:off x="684213" y="3136900"/>
            <a:ext cx="555625" cy="287338"/>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38915" name="等腰三角形 2"/>
          <p:cNvSpPr/>
          <p:nvPr/>
        </p:nvSpPr>
        <p:spPr>
          <a:xfrm>
            <a:off x="827088" y="4930775"/>
            <a:ext cx="555625" cy="287338"/>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noChangeArrowheads="1"/>
          </p:cNvSpPr>
          <p:nvPr>
            <p:ph idx="1"/>
          </p:nvPr>
        </p:nvSpPr>
        <p:spPr>
          <a:xfrm>
            <a:off x="611188" y="1700213"/>
            <a:ext cx="7956550" cy="4537075"/>
          </a:xfrm>
        </p:spPr>
        <p:txBody>
          <a:bodyPr vert="horz" wrap="square" lIns="91440" tIns="45720" rIns="91440" bIns="45720" numCol="1" anchor="t" anchorCtr="0" compatLnSpc="1"/>
          <a:lstStyle/>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五、法律确立的主要基本制度</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法律的主要任务是建立基本制度；法律</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是稳定的、制度化的政策。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（一）基本公共文化服务标准制度</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      这是构建</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现代公共文化服务体系的</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制度</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基础</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指导标准：</a:t>
            </a:r>
            <a:r>
              <a:rPr kumimoji="0" lang="zh-CN" altLang="en-US" sz="3200" b="1" i="0" u="sng" strike="noStrike" kern="0" cap="none" spc="0" normalizeH="0" baseline="0" noProof="0" dirty="0" smtClean="0">
                <a:ln>
                  <a:noFill/>
                </a:ln>
                <a:solidFill>
                  <a:schemeClr val="tx1"/>
                </a:solidFill>
                <a:effectLst/>
                <a:uLnTx/>
                <a:uFillTx/>
                <a:latin typeface="+mn-ea"/>
                <a:ea typeface="+mn-ea"/>
                <a:cs typeface="+mn-cs"/>
              </a:rPr>
              <a:t>国务院</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根据公民基本文化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需求和经济社会发展水平，</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制定并调整</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国家</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基本公共文化服务指导标准。（第五条）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9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30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ChangeArrowheads="1"/>
          </p:cNvSpPr>
          <p:nvPr>
            <p:ph idx="1"/>
          </p:nvPr>
        </p:nvSpPr>
        <p:spPr>
          <a:xfrm>
            <a:off x="611188" y="1557338"/>
            <a:ext cx="7956550" cy="4608513"/>
          </a:xfrm>
        </p:spPr>
        <p:txBody>
          <a:bodyPr vert="horz" wrap="square" lIns="91440" tIns="45720" rIns="91440" bIns="45720" numCol="1" anchor="t" anchorCtr="0" compatLnSpc="1"/>
          <a:lstStyle/>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实施标准：</a:t>
            </a:r>
            <a:r>
              <a:rPr kumimoji="0" lang="zh-CN" altLang="en-US" sz="3200" b="0" i="0" u="sng"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省、自治区、直辖市人民政</a:t>
            </a:r>
            <a:endParaRPr kumimoji="0" lang="en-US" altLang="zh-CN" sz="3200" b="0" i="0" u="sng"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sng"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根据国家基本公共文化服务指导标准，结</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合当地实际需求、财政能力和文化特色，</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制</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定并调整本行政区域</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的基本公共文化服务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实</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施标准。（第五条）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3.</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公共文化服务目录：</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设区的</a:t>
            </a:r>
            <a:r>
              <a:rPr kumimoji="0" lang="zh-CN" altLang="en-US" sz="3200" b="1" i="0" u="sng" strike="noStrike" kern="0" cap="none" spc="0" normalizeH="0" baseline="0" noProof="0" dirty="0" smtClean="0">
                <a:ln>
                  <a:noFill/>
                </a:ln>
                <a:solidFill>
                  <a:schemeClr val="tx1"/>
                </a:solidFill>
                <a:effectLst/>
                <a:uLnTx/>
                <a:uFillTx/>
                <a:latin typeface="+mn-ea"/>
                <a:ea typeface="+mn-ea"/>
                <a:cs typeface="+mn-cs"/>
              </a:rPr>
              <a:t>市级、县</a:t>
            </a:r>
            <a:endParaRPr kumimoji="0" lang="en-US" altLang="zh-CN" sz="3200" b="1"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sng" strike="noStrike" kern="0" cap="none" spc="0" normalizeH="0" baseline="0" noProof="0" dirty="0" smtClean="0">
                <a:ln>
                  <a:noFill/>
                </a:ln>
                <a:solidFill>
                  <a:schemeClr val="tx1"/>
                </a:solidFill>
                <a:effectLst/>
                <a:uLnTx/>
                <a:uFillTx/>
                <a:latin typeface="+mn-ea"/>
                <a:ea typeface="+mn-ea"/>
                <a:cs typeface="+mn-cs"/>
              </a:rPr>
              <a:t>级地方人民</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政府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应当根据国家基本公共文化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服务指导标准和省、自治区、直辖市基本公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共文化服务实施标准，结合当地实际，</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制定</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公布本行政区域公共文化服务目录并组织实</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。（第二十八条）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557338"/>
            <a:ext cx="7848600" cy="4608513"/>
          </a:xfrm>
        </p:spPr>
        <p:txBody>
          <a:bodyPr vert="horz" wrap="square" lIns="91440" tIns="45720" rIns="91440" bIns="45720" numCol="1" anchor="t" anchorCtr="0" compatLnSpc="1"/>
          <a:lstStyle/>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（二）</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政府购买公共文化服务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目录制度</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这</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项制度是鼓励和支持社会力量</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参与公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共文化服务的有效</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制</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度。</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 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指导性目录：</a:t>
            </a: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国务院和省、自治区、</a:t>
            </a:r>
            <a:endParaRPr kumimoji="0" lang="en-US" altLang="zh-CN" sz="3200" b="0"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直辖市人民政府</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制定政府购买公共文化服</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的指导性意见和目录</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（第四十一条）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确定购买的具体项目和内容</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a:t>
            </a: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国务</a:t>
            </a:r>
            <a:endParaRPr kumimoji="0" lang="en-US" altLang="zh-CN" sz="3200" b="0"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院有关部门和县级以上地方人民政府</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应当</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根据指导性意见和目录，确定购买的具体</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项目和内容</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第四十一条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ChangeArrowheads="1"/>
          </p:cNvSpPr>
          <p:nvPr>
            <p:ph idx="1"/>
          </p:nvPr>
        </p:nvSpPr>
        <p:spPr>
          <a:xfrm>
            <a:off x="611188" y="1557338"/>
            <a:ext cx="7956550" cy="4751388"/>
          </a:xfrm>
        </p:spPr>
        <p:txBody>
          <a:bodyPr vert="horz" wrap="square" lIns="91440" tIns="45720" rIns="91440" bIns="45720" numCol="1" anchor="t" anchorCtr="0" compatLnSpc="1"/>
          <a:lstStyle/>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（三）公共文化服务设施免费或优惠开放</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制度</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3200" b="1" i="0" u="sng" strike="noStrike" kern="0" cap="none" spc="0" normalizeH="0" baseline="0" noProof="0" dirty="0" smtClean="0">
                <a:ln>
                  <a:noFill/>
                </a:ln>
                <a:solidFill>
                  <a:srgbClr val="FF0000"/>
                </a:solidFill>
                <a:effectLst/>
                <a:uLnTx/>
                <a:uFillTx/>
                <a:latin typeface="+mn-ea"/>
                <a:ea typeface="+mn-ea"/>
                <a:cs typeface="+mn-cs"/>
              </a:rPr>
              <a:t>公共文化设施</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应当根据其功能、特点</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，按照国家有关规定，</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向公众免费或者优惠</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开放。</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（第三十一条）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en-US" sz="3200" b="1" i="0" u="sng" strike="noStrike" kern="0" cap="none" spc="0" normalizeH="0" baseline="0" noProof="0" dirty="0" smtClean="0">
                <a:ln>
                  <a:noFill/>
                </a:ln>
                <a:solidFill>
                  <a:srgbClr val="FF0000"/>
                </a:solidFill>
                <a:effectLst/>
                <a:uLnTx/>
                <a:uFillTx/>
                <a:latin typeface="+mn-ea"/>
                <a:ea typeface="+mn-ea"/>
                <a:cs typeface="+mn-cs"/>
              </a:rPr>
              <a:t>公益性文化单位</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创造条件</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向公众提供</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免费或者优惠的公共文化服务。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（第二十九</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zh-CN" sz="3200" b="0" i="0" u="sng" strike="noStrike" kern="0" cap="none" spc="0" normalizeH="0" baseline="0" noProof="0" dirty="0" smtClean="0">
                <a:ln>
                  <a:noFill/>
                </a:ln>
                <a:solidFill>
                  <a:schemeClr val="tx1"/>
                </a:solidFill>
                <a:effectLst/>
                <a:uLnTx/>
                <a:uFillTx/>
                <a:latin typeface="+mn-lt"/>
                <a:ea typeface="+mn-ea"/>
                <a:cs typeface="+mn-cs"/>
              </a:rPr>
              <a:t>国家</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鼓励和支持</a:t>
            </a:r>
            <a:r>
              <a:rPr kumimoji="0" lang="zh-CN" altLang="zh-CN" sz="3200" b="1" i="0" u="sng" strike="noStrike" kern="0" cap="none" spc="0" normalizeH="0" baseline="0" noProof="0" dirty="0">
                <a:ln>
                  <a:noFill/>
                </a:ln>
                <a:solidFill>
                  <a:schemeClr val="tx1"/>
                </a:solidFill>
                <a:effectLst/>
                <a:uLnTx/>
                <a:uFillTx/>
                <a:latin typeface="+mn-lt"/>
                <a:ea typeface="+mn-ea"/>
                <a:cs typeface="+mn-cs"/>
              </a:rPr>
              <a:t>机关、学校、企业</a:t>
            </a:r>
            <a:r>
              <a:rPr kumimoji="0" lang="zh-CN" altLang="zh-CN" sz="3200" b="1" i="0" u="sng" strike="noStrike" kern="0" cap="none" spc="0" normalizeH="0" baseline="0" noProof="0" dirty="0" smtClean="0">
                <a:ln>
                  <a:noFill/>
                </a:ln>
                <a:solidFill>
                  <a:schemeClr val="tx1"/>
                </a:solidFill>
                <a:effectLst/>
                <a:uLnTx/>
                <a:uFillTx/>
                <a:latin typeface="+mn-lt"/>
                <a:ea typeface="+mn-ea"/>
                <a:cs typeface="+mn-cs"/>
              </a:rPr>
              <a:t>事</a:t>
            </a:r>
            <a:endParaRPr kumimoji="0" lang="en-US" altLang="zh-CN" sz="3200" b="1" i="0" u="sng"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zh-CN" sz="3200" b="1" i="0" u="sng" strike="noStrike" kern="0" cap="none" spc="0" normalizeH="0" baseline="0" noProof="0" dirty="0" smtClean="0">
                <a:ln>
                  <a:noFill/>
                </a:ln>
                <a:solidFill>
                  <a:schemeClr val="tx1"/>
                </a:solidFill>
                <a:effectLst/>
                <a:uLnTx/>
                <a:uFillTx/>
                <a:latin typeface="+mn-lt"/>
                <a:ea typeface="+mn-ea"/>
                <a:cs typeface="+mn-cs"/>
              </a:rPr>
              <a:t>业</a:t>
            </a:r>
            <a:r>
              <a:rPr kumimoji="0" lang="zh-CN" altLang="zh-CN" sz="3200" b="1" i="0" u="sng" strike="noStrike" kern="0" cap="none" spc="0" normalizeH="0" baseline="0" noProof="0" dirty="0" smtClean="0">
                <a:ln>
                  <a:noFill/>
                </a:ln>
                <a:solidFill>
                  <a:schemeClr val="tx1"/>
                </a:solidFill>
                <a:effectLst/>
                <a:uLnTx/>
                <a:uFillTx/>
                <a:latin typeface="+mn-ea"/>
                <a:ea typeface="+mn-ea"/>
                <a:cs typeface="+mn-cs"/>
              </a:rPr>
              <a:t>单位</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的文化体育设施向公众开放</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第三十</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二条</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40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3"/>
          <p:cNvSpPr>
            <a:spLocks noGrp="1" noChangeArrowheads="1"/>
          </p:cNvSpPr>
          <p:nvPr>
            <p:ph type="body" idx="4294967295"/>
          </p:nvPr>
        </p:nvSpPr>
        <p:spPr>
          <a:xfrm>
            <a:off x="539750" y="1752600"/>
            <a:ext cx="8027988" cy="4413250"/>
          </a:xfrm>
        </p:spPr>
        <p:txBody>
          <a:bodyPr vert="horz" wrap="square" lIns="91440" tIns="45720" rIns="91440" bIns="45720" numCol="1" anchor="t" anchorCtr="0" compatLnSpc="1"/>
          <a:lstStyle/>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4.</a:t>
            </a:r>
            <a:r>
              <a:rPr kumimoji="0" lang="zh-CN" altLang="en-US" sz="3200" b="1" i="0" u="sng" strike="noStrike" kern="0" cap="none" spc="0" normalizeH="0" baseline="0" noProof="0" dirty="0" smtClean="0">
                <a:ln>
                  <a:noFill/>
                </a:ln>
                <a:solidFill>
                  <a:schemeClr val="tx1"/>
                </a:solidFill>
                <a:effectLst/>
                <a:uLnTx/>
                <a:uFillTx/>
                <a:latin typeface="+mn-ea"/>
                <a:ea typeface="+mn-ea"/>
                <a:cs typeface="+mn-cs"/>
              </a:rPr>
              <a:t>免费</a:t>
            </a:r>
            <a:r>
              <a:rPr kumimoji="0" lang="zh-CN" altLang="en-US" sz="3200" b="1" i="0" u="sng" strike="noStrike" kern="0" cap="none" spc="0" normalizeH="0" baseline="0" noProof="0" dirty="0">
                <a:ln>
                  <a:noFill/>
                </a:ln>
                <a:solidFill>
                  <a:schemeClr val="tx1"/>
                </a:solidFill>
                <a:effectLst/>
                <a:uLnTx/>
                <a:uFillTx/>
                <a:latin typeface="+mn-ea"/>
                <a:ea typeface="+mn-ea"/>
                <a:cs typeface="+mn-cs"/>
              </a:rPr>
              <a:t>或者优惠开放的公共文化设施</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按照</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国家规定享受补助。</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（第四十七条）</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5.</a:t>
            </a:r>
            <a:r>
              <a:rPr kumimoji="0" lang="zh-CN" altLang="en-US" sz="3200" b="1" i="0" u="sng" strike="noStrike" kern="0" cap="none" spc="0" normalizeH="0" baseline="0" noProof="0" dirty="0" smtClean="0">
                <a:ln>
                  <a:noFill/>
                </a:ln>
                <a:solidFill>
                  <a:schemeClr val="tx1"/>
                </a:solidFill>
                <a:effectLst/>
                <a:uLnTx/>
                <a:uFillTx/>
                <a:latin typeface="+mn-ea"/>
                <a:ea typeface="+mn-ea"/>
                <a:cs typeface="+mn-cs"/>
              </a:rPr>
              <a:t>有的公共文化设施和服务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可以向公众</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收费</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，但要有依据，且要严格收费程序，严</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管收费用途。（</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第三十一条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6.</a:t>
            </a: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国家</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鼓励</a:t>
            </a:r>
            <a:r>
              <a:rPr kumimoji="0" lang="zh-CN" altLang="zh-CN" sz="3200" b="0" i="0" u="sng" strike="noStrike" kern="0" cap="none" spc="0" normalizeH="0" baseline="0" noProof="0" dirty="0">
                <a:ln>
                  <a:noFill/>
                </a:ln>
                <a:solidFill>
                  <a:schemeClr val="tx1"/>
                </a:solidFill>
                <a:effectLst/>
                <a:uLnTx/>
                <a:uFillTx/>
                <a:latin typeface="+mn-ea"/>
                <a:ea typeface="+mn-ea"/>
                <a:cs typeface="+mn-cs"/>
              </a:rPr>
              <a:t>经营性文化单位</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提供免费</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者优惠</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的公共文化产品和文化活动</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（第二</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十九条）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1" fontAlgn="base" latinLnBrk="0" hangingPunct="1">
              <a:lnSpc>
                <a:spcPct val="80000"/>
              </a:lnSpc>
              <a:spcBef>
                <a:spcPct val="20000"/>
              </a:spcBef>
              <a:spcAft>
                <a:spcPct val="0"/>
              </a:spcAft>
              <a:buClr>
                <a:schemeClr val="accent2"/>
              </a:buClr>
              <a:buSzTx/>
              <a:buFont typeface="Wingdings" panose="05000000000000000000" pitchFamily="2" charset="2"/>
              <a:buNone/>
              <a:defRPr/>
            </a:pPr>
            <a:endParaRPr kumimoji="0" lang="en-US"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52600"/>
            <a:ext cx="8027988"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构建现代公共文化服务体系的顶层制度设计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国家公共文化服务体系建设协调组成立。</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文</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化部</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2014</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年</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3</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月</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19</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日牵头成立，国家</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26</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个部委参</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加，主要负责全国公共文化服务体系建设重大事项</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的协商和部署。</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——2015</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年</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1</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月</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12</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日中办、国办印发</a:t>
            </a:r>
            <a:r>
              <a:rPr kumimoji="0" lang="en-US" altLang="zh-CN" sz="2800" b="1"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关于加快</a:t>
            </a:r>
            <a:endParaRPr kumimoji="0" lang="en-US" altLang="zh-CN" sz="28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构建现代公共文化服务体系的意见</a:t>
            </a:r>
            <a:r>
              <a:rPr kumimoji="0" lang="en-US" altLang="zh-CN" sz="2800" b="1"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，配套印发</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了</a:t>
            </a:r>
            <a:r>
              <a:rPr kumimoji="0" lang="en-US" altLang="zh-CN" sz="2800" b="1"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国家基本公共文化服务指导标准</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2010——</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Rectangle 2"/>
          <p:cNvSpPr>
            <a:spLocks noGrp="1"/>
          </p:cNvSpPr>
          <p:nvPr>
            <p:ph idx="1"/>
          </p:nvPr>
        </p:nvSpPr>
        <p:spPr>
          <a:xfrm>
            <a:off x="566738" y="1752600"/>
            <a:ext cx="7966075" cy="4413250"/>
          </a:xfrm>
        </p:spPr>
        <p:txBody>
          <a:bodyPr vert="horz" wrap="square" lIns="91440" tIns="45720" rIns="91440" bIns="45720" anchor="t"/>
          <a:p>
            <a:pPr>
              <a:lnSpc>
                <a:spcPct val="80000"/>
              </a:lnSpc>
              <a:buNone/>
            </a:pPr>
            <a:r>
              <a:rPr lang="zh-CN" altLang="en-US" sz="3200" dirty="0">
                <a:latin typeface="宋体" panose="02010600030101010101" pitchFamily="2" charset="-122"/>
              </a:rPr>
              <a:t>  </a:t>
            </a:r>
            <a:r>
              <a:rPr lang="zh-CN" altLang="en-US" sz="3200" b="1" dirty="0">
                <a:latin typeface="宋体" panose="02010600030101010101" pitchFamily="2" charset="-122"/>
                <a:sym typeface="Arial" panose="020B0604020202020204" pitchFamily="34" charset="0"/>
              </a:rPr>
              <a:t>（四）公共文化设施保护和建设制度</a:t>
            </a:r>
            <a:endParaRPr lang="en-US" altLang="zh-CN" sz="3200" b="1" dirty="0">
              <a:latin typeface="宋体" panose="02010600030101010101" pitchFamily="2" charset="-122"/>
              <a:sym typeface="Arial" panose="020B0604020202020204" pitchFamily="34" charset="0"/>
            </a:endParaRPr>
          </a:p>
          <a:p>
            <a:pPr>
              <a:lnSpc>
                <a:spcPct val="80000"/>
              </a:lnSpc>
              <a:buNone/>
            </a:pPr>
            <a:r>
              <a:rPr lang="zh-CN" altLang="en-US" sz="3200" b="1" dirty="0">
                <a:latin typeface="宋体" panose="02010600030101010101" pitchFamily="2" charset="-122"/>
              </a:rPr>
              <a:t>   </a:t>
            </a:r>
            <a:r>
              <a:rPr lang="en-US" altLang="zh-CN" sz="3200" b="1" dirty="0">
                <a:solidFill>
                  <a:srgbClr val="FF0000"/>
                </a:solidFill>
                <a:latin typeface="宋体" panose="02010600030101010101" pitchFamily="2" charset="-122"/>
              </a:rPr>
              <a:t>1.</a:t>
            </a:r>
            <a:r>
              <a:rPr lang="zh-CN" altLang="en-US" sz="3200" b="1" dirty="0">
                <a:solidFill>
                  <a:srgbClr val="FF0000"/>
                </a:solidFill>
                <a:latin typeface="宋体" panose="02010600030101010101" pitchFamily="2" charset="-122"/>
              </a:rPr>
              <a:t>用地保护：</a:t>
            </a:r>
            <a:r>
              <a:rPr lang="zh-CN" altLang="zh-CN" sz="3200" u="sng" dirty="0">
                <a:latin typeface="宋体" panose="02010600030101010101" pitchFamily="2" charset="-122"/>
              </a:rPr>
              <a:t>任何单位和个人</a:t>
            </a:r>
            <a:r>
              <a:rPr lang="zh-CN" altLang="zh-CN" sz="3200" b="1" dirty="0">
                <a:latin typeface="宋体" panose="02010600030101010101" pitchFamily="2" charset="-122"/>
              </a:rPr>
              <a:t>不得侵占</a:t>
            </a:r>
            <a:endParaRPr lang="en-US" altLang="zh-CN" sz="3200" b="1" dirty="0">
              <a:latin typeface="宋体" panose="02010600030101010101" pitchFamily="2" charset="-122"/>
            </a:endParaRPr>
          </a:p>
          <a:p>
            <a:pPr>
              <a:lnSpc>
                <a:spcPct val="80000"/>
              </a:lnSpc>
              <a:buNone/>
            </a:pPr>
            <a:r>
              <a:rPr lang="zh-CN" altLang="zh-CN" sz="3200" dirty="0">
                <a:latin typeface="宋体" panose="02010600030101010101" pitchFamily="2" charset="-122"/>
              </a:rPr>
              <a:t>公</a:t>
            </a:r>
            <a:r>
              <a:rPr lang="zh-CN" altLang="en-US" sz="3200" dirty="0">
                <a:latin typeface="宋体" panose="02010600030101010101" pitchFamily="2" charset="-122"/>
              </a:rPr>
              <a:t>共</a:t>
            </a:r>
            <a:r>
              <a:rPr lang="zh-CN" altLang="zh-CN" sz="3200" dirty="0">
                <a:latin typeface="宋体" panose="02010600030101010101" pitchFamily="2" charset="-122"/>
              </a:rPr>
              <a:t>文化设施建设用地或者</a:t>
            </a:r>
            <a:r>
              <a:rPr lang="zh-CN" altLang="zh-CN" sz="3200" b="1" dirty="0">
                <a:latin typeface="宋体" panose="02010600030101010101" pitchFamily="2" charset="-122"/>
              </a:rPr>
              <a:t>擅自改变其用途</a:t>
            </a:r>
            <a:endParaRPr lang="en-US" altLang="zh-CN" sz="3200" b="1" dirty="0">
              <a:latin typeface="宋体" panose="02010600030101010101" pitchFamily="2" charset="-122"/>
            </a:endParaRPr>
          </a:p>
          <a:p>
            <a:pPr>
              <a:lnSpc>
                <a:spcPct val="80000"/>
              </a:lnSpc>
              <a:buNone/>
            </a:pPr>
            <a:r>
              <a:rPr lang="zh-CN" altLang="zh-CN" sz="3200" b="1" dirty="0">
                <a:latin typeface="宋体" panose="02010600030101010101" pitchFamily="2" charset="-122"/>
              </a:rPr>
              <a:t>。</a:t>
            </a:r>
            <a:r>
              <a:rPr lang="zh-CN" altLang="zh-CN" sz="3200" b="1" u="sng" dirty="0">
                <a:latin typeface="宋体" panose="02010600030101010101" pitchFamily="2" charset="-122"/>
              </a:rPr>
              <a:t>因特殊情况</a:t>
            </a:r>
            <a:r>
              <a:rPr lang="zh-CN" altLang="zh-CN" sz="3200" dirty="0">
                <a:latin typeface="宋体" panose="02010600030101010101" pitchFamily="2" charset="-122"/>
              </a:rPr>
              <a:t>需要调整公共文化设施建设用</a:t>
            </a:r>
            <a:endParaRPr lang="en-US" altLang="zh-CN" sz="3200" dirty="0">
              <a:latin typeface="宋体" panose="02010600030101010101" pitchFamily="2" charset="-122"/>
            </a:endParaRPr>
          </a:p>
          <a:p>
            <a:pPr>
              <a:lnSpc>
                <a:spcPct val="80000"/>
              </a:lnSpc>
              <a:buNone/>
            </a:pPr>
            <a:r>
              <a:rPr lang="zh-CN" altLang="zh-CN" sz="3200" dirty="0">
                <a:latin typeface="宋体" panose="02010600030101010101" pitchFamily="2" charset="-122"/>
              </a:rPr>
              <a:t>地的，应当</a:t>
            </a:r>
            <a:r>
              <a:rPr lang="zh-CN" altLang="zh-CN" sz="3200" b="1" u="sng" dirty="0">
                <a:latin typeface="宋体" panose="02010600030101010101" pitchFamily="2" charset="-122"/>
              </a:rPr>
              <a:t>重新确定建设用地</a:t>
            </a:r>
            <a:r>
              <a:rPr lang="zh-CN" altLang="zh-CN" sz="3200" dirty="0">
                <a:latin typeface="宋体" panose="02010600030101010101" pitchFamily="2" charset="-122"/>
              </a:rPr>
              <a:t>。</a:t>
            </a:r>
            <a:r>
              <a:rPr lang="zh-CN" altLang="zh-CN" sz="3200" b="1" dirty="0">
                <a:latin typeface="宋体" panose="02010600030101010101" pitchFamily="2" charset="-122"/>
              </a:rPr>
              <a:t>调整后的公</a:t>
            </a:r>
            <a:endParaRPr lang="en-US" altLang="zh-CN" sz="3200" b="1" dirty="0">
              <a:latin typeface="宋体" panose="02010600030101010101" pitchFamily="2" charset="-122"/>
            </a:endParaRPr>
          </a:p>
          <a:p>
            <a:pPr>
              <a:lnSpc>
                <a:spcPct val="80000"/>
              </a:lnSpc>
              <a:buNone/>
            </a:pPr>
            <a:r>
              <a:rPr lang="zh-CN" altLang="zh-CN" sz="3200" b="1" dirty="0">
                <a:latin typeface="宋体" panose="02010600030101010101" pitchFamily="2" charset="-122"/>
              </a:rPr>
              <a:t>共文化设施建设用地不得少于原有面积。</a:t>
            </a:r>
            <a:r>
              <a:rPr lang="zh-CN" altLang="en-US" sz="3200" b="1" dirty="0">
                <a:latin typeface="宋体" panose="02010600030101010101" pitchFamily="2" charset="-122"/>
              </a:rPr>
              <a:t>（</a:t>
            </a:r>
            <a:endParaRPr lang="en-US" altLang="zh-CN" sz="3200" b="1" dirty="0">
              <a:latin typeface="宋体" panose="02010600030101010101" pitchFamily="2" charset="-122"/>
            </a:endParaRPr>
          </a:p>
          <a:p>
            <a:pPr>
              <a:lnSpc>
                <a:spcPct val="80000"/>
              </a:lnSpc>
              <a:buNone/>
            </a:pPr>
            <a:r>
              <a:rPr lang="zh-CN" altLang="zh-CN" sz="3200" b="1" dirty="0">
                <a:latin typeface="宋体" panose="02010600030101010101" pitchFamily="2" charset="-122"/>
              </a:rPr>
              <a:t>第十六条</a:t>
            </a:r>
            <a:r>
              <a:rPr lang="zh-CN" altLang="en-US" sz="3200" b="1" dirty="0">
                <a:latin typeface="宋体" panose="02010600030101010101" pitchFamily="2" charset="-122"/>
              </a:rPr>
              <a:t>）</a:t>
            </a:r>
            <a:endParaRPr lang="zh-CN" altLang="zh-CN" sz="3200" b="1" dirty="0">
              <a:latin typeface="宋体" panose="02010600030101010101" pitchFamily="2" charset="-122"/>
            </a:endParaRPr>
          </a:p>
          <a:p>
            <a:pPr>
              <a:lnSpc>
                <a:spcPct val="80000"/>
              </a:lnSpc>
              <a:buNone/>
            </a:pPr>
            <a:r>
              <a:rPr lang="en-US" altLang="zh-CN" sz="3200" dirty="0">
                <a:latin typeface="宋体" panose="02010600030101010101" pitchFamily="2" charset="-122"/>
              </a:rPr>
              <a:t>   </a:t>
            </a:r>
            <a:r>
              <a:rPr lang="en-US" altLang="zh-CN" sz="3200" b="1" dirty="0">
                <a:solidFill>
                  <a:srgbClr val="FF0000"/>
                </a:solidFill>
                <a:latin typeface="宋体" panose="02010600030101010101" pitchFamily="2" charset="-122"/>
              </a:rPr>
              <a:t>2.</a:t>
            </a:r>
            <a:r>
              <a:rPr lang="zh-CN" altLang="en-US" sz="3200" b="1" dirty="0">
                <a:solidFill>
                  <a:srgbClr val="FF0000"/>
                </a:solidFill>
                <a:latin typeface="宋体" panose="02010600030101010101" pitchFamily="2" charset="-122"/>
              </a:rPr>
              <a:t>设施保护：</a:t>
            </a:r>
            <a:r>
              <a:rPr lang="zh-CN" altLang="zh-CN" sz="3200" u="sng" dirty="0">
                <a:latin typeface="宋体" panose="02010600030101010101" pitchFamily="2" charset="-122"/>
              </a:rPr>
              <a:t>任何单位和个人</a:t>
            </a:r>
            <a:r>
              <a:rPr lang="zh-CN" altLang="zh-CN" sz="3200" b="1" dirty="0">
                <a:latin typeface="宋体" panose="02010600030101010101" pitchFamily="2" charset="-122"/>
              </a:rPr>
              <a:t>不得擅自</a:t>
            </a:r>
            <a:endParaRPr lang="en-US" altLang="zh-CN" sz="3200" b="1" dirty="0">
              <a:latin typeface="宋体" panose="02010600030101010101" pitchFamily="2" charset="-122"/>
            </a:endParaRPr>
          </a:p>
          <a:p>
            <a:pPr>
              <a:lnSpc>
                <a:spcPct val="80000"/>
              </a:lnSpc>
              <a:buNone/>
            </a:pPr>
            <a:r>
              <a:rPr lang="zh-CN" altLang="zh-CN" sz="3200" b="1" dirty="0">
                <a:latin typeface="宋体" panose="02010600030101010101" pitchFamily="2" charset="-122"/>
              </a:rPr>
              <a:t>拆除</a:t>
            </a:r>
            <a:r>
              <a:rPr lang="zh-CN" altLang="zh-CN" sz="3200" dirty="0">
                <a:latin typeface="宋体" panose="02010600030101010101" pitchFamily="2" charset="-122"/>
              </a:rPr>
              <a:t>公共文化设施，</a:t>
            </a:r>
            <a:r>
              <a:rPr lang="zh-CN" altLang="zh-CN" sz="3200" b="1" dirty="0">
                <a:latin typeface="宋体" panose="02010600030101010101" pitchFamily="2" charset="-122"/>
              </a:rPr>
              <a:t>不得擅自改变</a:t>
            </a:r>
            <a:r>
              <a:rPr lang="zh-CN" altLang="zh-CN" sz="3200" dirty="0">
                <a:latin typeface="宋体" panose="02010600030101010101" pitchFamily="2" charset="-122"/>
              </a:rPr>
              <a:t>公共文化</a:t>
            </a:r>
            <a:endParaRPr lang="en-US" altLang="zh-CN" sz="3200" b="1" dirty="0"/>
          </a:p>
          <a:p>
            <a:pPr>
              <a:lnSpc>
                <a:spcPct val="90000"/>
              </a:lnSpc>
              <a:buNone/>
            </a:pPr>
            <a:endParaRPr lang="zh-CN" altLang="zh-CN" sz="3200" b="1" dirty="0">
              <a:latin typeface="宋体" panose="02010600030101010101" pitchFamily="2" charset="-122"/>
            </a:endParaRPr>
          </a:p>
          <a:p>
            <a:pPr>
              <a:buNone/>
            </a:pPr>
            <a:endParaRPr lang="en-US" altLang="zh-CN" sz="3200" b="1" dirty="0">
              <a:latin typeface="宋体" panose="02010600030101010101" pitchFamily="2" charset="-122"/>
            </a:endParaRPr>
          </a:p>
          <a:p>
            <a:pPr>
              <a:buNone/>
            </a:pPr>
            <a:endParaRPr lang="en-US" altLang="zh-CN" sz="3200" b="1" dirty="0">
              <a:latin typeface="宋体" panose="02010600030101010101" pitchFamily="2"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设</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施的功能、用途或者妨碍其正常运行，不</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得侵占、挪用</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公共文化设施，</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不得将公共文</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化设施用于与公共文化服务无关的商业经营</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活动。</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确需拆除公共文化设施，或者改变其</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功能、用途的，</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坚持先建设后拆除或者建设</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拆除同时进行</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的原则。</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重建、改建的公共文</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化设施的设施配置标准、建筑面积等不得降</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设施选址</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公共文化设施选址</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征</a:t>
            </a:r>
            <a:r>
              <a:rPr kumimoji="0" lang="zh-CN" altLang="en-US"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求</a:t>
            </a:r>
            <a:r>
              <a:rPr kumimoji="0" lang="zh-CN"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公</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众</a:t>
            </a:r>
            <a:r>
              <a:rPr kumimoji="0" lang="zh-CN" altLang="zh-CN"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rPr>
              <a:t>意见</a:t>
            </a:r>
            <a:r>
              <a:rPr kumimoji="0" lang="zh-CN" altLang="en-US"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rPr>
              <a:t>制度（第十五条）</a:t>
            </a:r>
            <a:endParaRPr kumimoji="0" lang="en-US" altLang="zh-CN"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rPr>
              <a:t>    4.</a:t>
            </a:r>
            <a:r>
              <a:rPr kumimoji="0" lang="zh-CN" altLang="en-US"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rPr>
              <a:t>设施建设</a:t>
            </a:r>
            <a:r>
              <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rPr>
              <a:t>:</a:t>
            </a:r>
            <a:r>
              <a:rPr kumimoji="0" lang="zh-CN"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公共文化设施的设计和</a:t>
            </a:r>
            <a:r>
              <a:rPr kumimoji="0" lang="zh-CN" altLang="en-US"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建</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设</a:t>
            </a:r>
            <a:r>
              <a:rPr kumimoji="0" lang="zh-CN"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，应当符合国家规定的标准</a:t>
            </a:r>
            <a:r>
              <a:rPr kumimoji="0" lang="zh-CN" altLang="en-US"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第十七条</a:t>
            </a: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（五）公共文化设施单位管理运营制度</a:t>
            </a:r>
            <a:endPar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r>
              <a:rPr kumimoji="0" lang="en-US" altLang="zh-CN"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Arial" panose="020B0604020202020204" pitchFamily="34" charset="0"/>
              </a:rPr>
              <a:t>1.</a:t>
            </a:r>
            <a:r>
              <a:rPr kumimoji="0" lang="zh-CN" altLang="en-US"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Arial" panose="020B0604020202020204" pitchFamily="34" charset="0"/>
              </a:rPr>
              <a:t>公共文化设施</a:t>
            </a:r>
            <a:r>
              <a:rPr kumimoji="0" lang="zh-CN" altLang="zh-CN"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sym typeface="Arial" panose="020B0604020202020204" pitchFamily="34" charset="0"/>
              </a:rPr>
              <a:t>管理</a:t>
            </a:r>
            <a:r>
              <a:rPr kumimoji="0" lang="zh-CN" altLang="zh-CN"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单位管理</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制度</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和服</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4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务规范</a:t>
            </a:r>
            <a:r>
              <a:rPr kumimoji="0" lang="zh-CN" altLang="en-US"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（第二十一</a:t>
            </a:r>
            <a:r>
              <a:rPr kumimoji="0" lang="zh-CN" altLang="en-US"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rPr>
              <a:t>条）</a:t>
            </a:r>
            <a:endParaRPr kumimoji="0" lang="en-US" altLang="zh-CN" sz="3200" b="0"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73238"/>
            <a:ext cx="7929563" cy="4392613"/>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公共文化设施管理单位</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资产统</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计报</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告</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制度</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（第二十一条）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3.</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公共文化设施管理单位</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公共文化服</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务</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开展情况的年报制度</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（第二十一条）</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4.</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公共</a:t>
            </a:r>
            <a:r>
              <a:rPr kumimoji="0" lang="zh-CN" altLang="zh-CN"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文化设施管理单位</a:t>
            </a:r>
            <a:r>
              <a:rPr kumimoji="0" lang="zh-CN" altLang="zh-CN"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安全管理制度</a:t>
            </a:r>
            <a:endParaRPr kumimoji="0" lang="zh-CN" altLang="en-US"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（第二十二条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5.</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公共文化设施管理单位应当按照国家</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规定的标准，</a:t>
            </a:r>
            <a:r>
              <a:rPr kumimoji="0" lang="zh-CN" altLang="en-US" sz="3200" b="0" i="0" u="none" strike="noStrike" kern="0" cap="none" spc="0" normalizeH="0" baseline="0" noProof="0" dirty="0">
                <a:ln>
                  <a:noFill/>
                </a:ln>
                <a:solidFill>
                  <a:srgbClr val="FF0000"/>
                </a:solidFill>
                <a:effectLst/>
                <a:uLnTx/>
                <a:uFillTx/>
                <a:latin typeface="+mn-ea"/>
                <a:ea typeface="+mn-ea"/>
                <a:cs typeface="+mn-cs"/>
              </a:rPr>
              <a:t>保障公共文化设施的正常使用</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rgbClr val="FF0000"/>
                </a:solidFill>
                <a:effectLst/>
                <a:uLnTx/>
                <a:uFillTx/>
                <a:latin typeface="+mn-ea"/>
                <a:ea typeface="+mn-ea"/>
                <a:cs typeface="+mn-cs"/>
              </a:rPr>
              <a:t>和</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运转制度。</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en-US" sz="3200" b="0" i="0" u="none" strike="noStrike" kern="0" cap="none" spc="0" normalizeH="0" baseline="0" noProof="0" dirty="0">
              <a:ln>
                <a:noFill/>
              </a:ln>
              <a:solidFill>
                <a:schemeClr val="tx1"/>
              </a:solidFill>
              <a:effectLst/>
              <a:uLnTx/>
              <a:uFillTx/>
              <a:latin typeface="+mn-ea"/>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内容占位符 2"/>
          <p:cNvSpPr>
            <a:spLocks noGrp="1"/>
          </p:cNvSpPr>
          <p:nvPr>
            <p:ph idx="1"/>
          </p:nvPr>
        </p:nvSpPr>
        <p:spPr>
          <a:xfrm>
            <a:off x="611188" y="1700213"/>
            <a:ext cx="8001000" cy="4411663"/>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六）公共文化</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服务公布和</a:t>
            </a:r>
            <a:r>
              <a:rPr kumimoji="0" lang="zh-CN" altLang="en-US"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公开制度</a:t>
            </a:r>
            <a:endPar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公布公共文化设施目录：</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县级以上地</a:t>
            </a:r>
            <a:endParaRPr kumimoji="0" lang="zh-CN" altLang="en-US" sz="3200" b="0"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方人民政府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应当将本行政区域内的公共文化</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设施目录及有关信息予以公布</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。（第十四条</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公布政府</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购买</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公共文化服务</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的具体</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项</a:t>
            </a:r>
            <a:endPar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目和内容</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a:t>
            </a: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国务院有关部门和县级以上地方</a:t>
            </a:r>
            <a:endParaRPr kumimoji="0" lang="en-US" altLang="zh-CN" sz="3200" b="0"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人民政府</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应当及时向社会公布确定购买的具</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体项目和内容</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（第四十一条）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3"/>
          <p:cNvSpPr>
            <a:spLocks noGrp="1" noChangeArrowheads="1"/>
          </p:cNvSpPr>
          <p:nvPr>
            <p:ph idx="1"/>
          </p:nvPr>
        </p:nvSpPr>
        <p:spPr>
          <a:xfrm>
            <a:off x="611188" y="1752600"/>
            <a:ext cx="7956550" cy="4413250"/>
          </a:xfrm>
        </p:spPr>
        <p:txBody>
          <a:bodyPr vert="horz" wrap="square" lIns="91440" tIns="45720" rIns="91440" bIns="45720" numCol="1" anchor="t" anchorCtr="0" compatLnSpc="1"/>
          <a:lstStyle/>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3.</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公开公共文化服务</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信息制度</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各级人</a:t>
            </a:r>
            <a:endParaRPr kumimoji="0" lang="en-US" altLang="zh-CN" sz="3200" b="0" i="0" u="sng"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sng"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民政府及有关部门</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应当及时公开公共文化服</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务信息。（第五十七条）</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（七）公众参与公共文化服务的制度</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各级人民政府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应当</a:t>
            </a:r>
            <a:r>
              <a:rPr kumimoji="0" lang="zh-CN" altLang="en-US"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建立公众参与的公</a:t>
            </a:r>
            <a:endParaRPr kumimoji="0" lang="en-US" altLang="zh-CN"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共文化服务设施使用效能考核评价制度。</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公</a:t>
            </a:r>
            <a:endParaRPr kumimoji="0" lang="en-US" altLang="zh-CN" sz="3200" b="0" i="0" u="sng"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共文化设施管理单位</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应当根据评价结果改进</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工作，提高服务质量。</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第二十三条）</a:t>
            </a:r>
            <a:endParaRPr kumimoji="0" lang="en-US" altLang="zh-CN"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4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24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24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zh-CN" altLang="en-US" sz="24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endParaRPr kumimoji="0" lang="zh-CN" altLang="en-US" sz="19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2.</a:t>
            </a:r>
            <a:r>
              <a:rPr kumimoji="0" lang="zh-CN" altLang="en-US" sz="3200" b="0" i="0" u="sng" strike="noStrike" kern="0" cap="none" spc="0" normalizeH="0" baseline="0" noProof="0" dirty="0">
                <a:ln>
                  <a:noFill/>
                </a:ln>
                <a:solidFill>
                  <a:schemeClr val="tx1"/>
                </a:solidFill>
                <a:effectLst/>
                <a:uLnTx/>
                <a:uFillTx/>
                <a:latin typeface="+mn-ea"/>
                <a:ea typeface="+mn-ea"/>
                <a:cs typeface="+mn-cs"/>
              </a:rPr>
              <a:t>各级人民政府</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应当</a:t>
            </a:r>
            <a:r>
              <a:rPr kumimoji="0" lang="zh-CN" altLang="zh-CN"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建立</a:t>
            </a:r>
            <a:r>
              <a:rPr kumimoji="0" lang="zh-CN"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反映公众</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文化</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需求</a:t>
            </a:r>
            <a:r>
              <a:rPr kumimoji="0" lang="zh-CN"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的征询</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反馈制度</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（第五十六条）</a:t>
            </a:r>
            <a:endParaRPr kumimoji="0" lang="en-US" altLang="zh-CN"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3.</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各级人民政府应当</a:t>
            </a:r>
            <a:r>
              <a:rPr kumimoji="0" lang="zh-CN" altLang="en-US" sz="3200" b="0"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建立</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有公众参与的</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公共文化服务考核评价制度</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并将</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考核评价</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结果</a:t>
            </a:r>
            <a:r>
              <a:rPr kumimoji="0" lang="zh-CN" altLang="zh-CN" sz="3200" b="0"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果作为确定补贴或者奖励的依据。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第五十六条</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4.</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公共文化设施管理单位应当</a:t>
            </a:r>
            <a:r>
              <a:rPr kumimoji="0" lang="zh-CN" altLang="en-US" sz="3200" b="0" i="0" u="none" strike="noStrike" kern="0" cap="none" spc="0" normalizeH="0" baseline="0" noProof="0" dirty="0">
                <a:ln>
                  <a:noFill/>
                </a:ln>
                <a:solidFill>
                  <a:srgbClr val="FF0000"/>
                </a:solidFill>
                <a:effectLst/>
                <a:uLnTx/>
                <a:uFillTx/>
                <a:latin typeface="+mn-ea"/>
                <a:ea typeface="+mn-ea"/>
                <a:cs typeface="+mn-cs"/>
              </a:rPr>
              <a:t>建立文化</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rgbClr val="FF0000"/>
                </a:solidFill>
                <a:effectLst/>
                <a:uLnTx/>
                <a:uFillTx/>
                <a:latin typeface="+mn-ea"/>
                <a:ea typeface="+mn-ea"/>
                <a:cs typeface="+mn-cs"/>
              </a:rPr>
              <a:t>志愿服务机制，</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组织开展文化志愿服务活动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（第四十三条）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a:ln>
                <a:noFill/>
              </a:ln>
              <a:solidFill>
                <a:schemeClr val="tx1"/>
              </a:solidFill>
              <a:effectLst/>
              <a:uLnTx/>
              <a:uFillTx/>
              <a:latin typeface="+mn-ea"/>
              <a:ea typeface="+mn-ea"/>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3"/>
          <p:cNvSpPr>
            <a:spLocks noGrp="1" noChangeArrowheads="1"/>
          </p:cNvSpPr>
          <p:nvPr>
            <p:ph type="body" idx="4294967295"/>
          </p:nvPr>
        </p:nvSpPr>
        <p:spPr>
          <a:xfrm>
            <a:off x="539750" y="1773238"/>
            <a:ext cx="8027988" cy="4413250"/>
          </a:xfrm>
        </p:spPr>
        <p:txBody>
          <a:bodyPr vert="horz" wrap="square" lIns="91440" tIns="45720" rIns="91440" bIns="45720" numCol="1" anchor="t" anchorCtr="0" compatLnSpc="1"/>
          <a:lstStyle/>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（八）公共文化服务监督制度</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1.</a:t>
            </a:r>
            <a:r>
              <a:rPr kumimoji="0" lang="zh-CN" altLang="en-US" sz="3200" b="0" i="0" u="sng" strike="noStrike" kern="0" cap="none" spc="0" normalizeH="0" baseline="0" noProof="0" dirty="0" smtClean="0">
                <a:ln>
                  <a:noFill/>
                </a:ln>
                <a:solidFill>
                  <a:schemeClr val="tx1"/>
                </a:solidFill>
                <a:effectLst/>
                <a:uLnTx/>
                <a:uFillTx/>
                <a:latin typeface="+mn-ea"/>
                <a:ea typeface="+mn-ea"/>
                <a:cs typeface="+mn-cs"/>
              </a:rPr>
              <a:t>县级以上人民政府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应当</a:t>
            </a:r>
            <a:r>
              <a:rPr kumimoji="0" lang="zh-CN" altLang="en-US" sz="3200" b="0" i="0" u="none" strike="noStrike" kern="0" cap="none" spc="0" normalizeH="0" baseline="0" noProof="0" dirty="0">
                <a:ln>
                  <a:noFill/>
                </a:ln>
                <a:solidFill>
                  <a:srgbClr val="FF0000"/>
                </a:solidFill>
                <a:effectLst/>
                <a:uLnTx/>
                <a:uFillTx/>
                <a:latin typeface="+mn-ea"/>
                <a:ea typeface="+mn-ea"/>
                <a:cs typeface="+mn-cs"/>
              </a:rPr>
              <a:t>建立健全公</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rgbClr val="FF0000"/>
                </a:solidFill>
                <a:effectLst/>
                <a:uLnTx/>
                <a:uFillTx/>
                <a:latin typeface="+mn-ea"/>
                <a:ea typeface="+mn-ea"/>
                <a:cs typeface="+mn-cs"/>
              </a:rPr>
              <a:t>共文化服务资金使用的监督和统计公告制</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度</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。（第五十五条）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2.</a:t>
            </a:r>
            <a:r>
              <a:rPr kumimoji="0" lang="zh-CN" altLang="zh-CN" sz="3200" b="0" i="0" u="sng" strike="noStrike" kern="0" cap="none" spc="0" normalizeH="0" baseline="0" noProof="0" dirty="0" smtClean="0">
                <a:ln>
                  <a:noFill/>
                </a:ln>
                <a:solidFill>
                  <a:schemeClr val="tx1"/>
                </a:solidFill>
                <a:effectLst/>
                <a:uLnTx/>
                <a:uFillTx/>
                <a:latin typeface="+mn-ea"/>
                <a:ea typeface="+mn-ea"/>
                <a:cs typeface="+mn-cs"/>
              </a:rPr>
              <a:t>各级人民政府</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应当</a:t>
            </a:r>
            <a:r>
              <a:rPr kumimoji="0" lang="zh-CN" altLang="zh-CN" sz="3200" b="0" i="0" u="none" strike="noStrike" kern="0" cap="none" spc="0" normalizeH="0" baseline="0" noProof="0" dirty="0">
                <a:ln>
                  <a:noFill/>
                </a:ln>
                <a:solidFill>
                  <a:srgbClr val="FF0000"/>
                </a:solidFill>
                <a:effectLst/>
                <a:uLnTx/>
                <a:uFillTx/>
                <a:latin typeface="+mn-ea"/>
                <a:ea typeface="+mn-ea"/>
                <a:cs typeface="+mn-cs"/>
              </a:rPr>
              <a:t>加强对公共文化服</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rgbClr val="FF0000"/>
                </a:solidFill>
                <a:effectLst/>
                <a:uLnTx/>
                <a:uFillTx/>
                <a:latin typeface="+mn-ea"/>
                <a:ea typeface="+mn-ea"/>
                <a:cs typeface="+mn-cs"/>
              </a:rPr>
              <a:t>务工作的监督检查</a:t>
            </a:r>
            <a:r>
              <a:rPr kumimoji="0" lang="zh-CN" altLang="en-US" sz="3200" b="0" i="0" u="none" strike="noStrike" kern="0" cap="none" spc="0" normalizeH="0" baseline="0" noProof="0" dirty="0">
                <a:ln>
                  <a:noFill/>
                </a:ln>
                <a:solidFill>
                  <a:srgbClr val="FF0000"/>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第五十六条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3.</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建立</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新闻媒体</a:t>
            </a:r>
            <a:r>
              <a:rPr kumimoji="0" lang="zh-CN" altLang="en-US" sz="3200" b="0" i="0" u="none" strike="noStrike" kern="0" cap="none" spc="0" normalizeH="0" baseline="0" noProof="0" dirty="0" smtClean="0">
                <a:ln>
                  <a:noFill/>
                </a:ln>
                <a:solidFill>
                  <a:srgbClr val="FF0000"/>
                </a:solidFill>
                <a:effectLst/>
                <a:uLnTx/>
                <a:uFillTx/>
                <a:latin typeface="+mn-ea"/>
                <a:ea typeface="+mn-ea"/>
                <a:cs typeface="+mn-cs"/>
              </a:rPr>
              <a:t>对公共文化服务</a:t>
            </a:r>
            <a:r>
              <a:rPr kumimoji="0" lang="zh-CN" altLang="zh-CN" sz="3200" b="0" i="0" u="none" strike="noStrike" kern="0" cap="none" spc="0" normalizeH="0" baseline="0" noProof="0" dirty="0" smtClean="0">
                <a:ln>
                  <a:noFill/>
                </a:ln>
                <a:solidFill>
                  <a:srgbClr val="FF0000"/>
                </a:solidFill>
                <a:effectLst/>
                <a:uLnTx/>
                <a:uFillTx/>
                <a:latin typeface="+mn-ea"/>
                <a:ea typeface="+mn-ea"/>
                <a:cs typeface="+mn-cs"/>
              </a:rPr>
              <a:t>舆论监</a:t>
            </a:r>
            <a:endParaRPr kumimoji="0" lang="en-US" altLang="zh-CN" sz="3200" b="0"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rgbClr val="FF0000"/>
                </a:solidFill>
                <a:effectLst/>
                <a:uLnTx/>
                <a:uFillTx/>
                <a:latin typeface="+mn-ea"/>
                <a:ea typeface="+mn-ea"/>
                <a:cs typeface="+mn-cs"/>
              </a:rPr>
              <a:t>督</a:t>
            </a:r>
            <a:r>
              <a:rPr kumimoji="0" lang="zh-CN" altLang="en-US" sz="3200" b="0" i="0" u="none" strike="noStrike" kern="0" cap="none" spc="0" normalizeH="0" baseline="0" noProof="0" dirty="0">
                <a:ln>
                  <a:noFill/>
                </a:ln>
                <a:solidFill>
                  <a:srgbClr val="FF0000"/>
                </a:solidFill>
                <a:effectLst/>
                <a:uLnTx/>
                <a:uFillTx/>
                <a:latin typeface="+mn-ea"/>
                <a:ea typeface="+mn-ea"/>
                <a:cs typeface="+mn-cs"/>
              </a:rPr>
              <a:t>制度</a:t>
            </a:r>
            <a:r>
              <a:rPr kumimoji="0" lang="zh-CN" altLang="zh-CN" sz="3200" b="0" i="0" u="none" strike="noStrike" kern="0" cap="none" spc="0" normalizeH="0" baseline="0" noProof="0" dirty="0">
                <a:ln>
                  <a:noFill/>
                </a:ln>
                <a:solidFill>
                  <a:srgbClr val="FF0000"/>
                </a:solidFill>
                <a:effectLst/>
                <a:uLnTx/>
                <a:uFillTx/>
                <a:latin typeface="+mn-ea"/>
                <a:ea typeface="+mn-ea"/>
                <a:cs typeface="+mn-cs"/>
              </a:rPr>
              <a:t>。</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第五十七条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6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15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内容占位符 2"/>
          <p:cNvSpPr>
            <a:spLocks noGrp="1"/>
          </p:cNvSpPr>
          <p:nvPr>
            <p:ph idx="1"/>
          </p:nvPr>
        </p:nvSpPr>
        <p:spPr>
          <a:xfrm>
            <a:off x="611188" y="1752600"/>
            <a:ext cx="7956550" cy="4484688"/>
          </a:xfrm>
        </p:spPr>
        <p:txBody>
          <a:bodyPr vert="horz" wrap="square" lIns="91440" tIns="45720" rIns="91440" bIns="45720" numCol="1" anchor="t" anchorCtr="0" compatLnSpc="1"/>
          <a:lstStyle/>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rgbClr val="FF0000"/>
                </a:solidFill>
                <a:effectLst/>
                <a:uLnTx/>
                <a:uFillTx/>
                <a:latin typeface="宋体" panose="02010600030101010101" pitchFamily="2" charset="-122"/>
                <a:ea typeface="+mn-ea"/>
                <a:cs typeface="+mn-cs"/>
              </a:rPr>
              <a:t>　</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2800" b="1" i="0" u="none" strike="noStrike" kern="0" cap="none" spc="0" normalizeH="0" baseline="0" noProof="0" dirty="0">
                <a:ln>
                  <a:noFill/>
                </a:ln>
                <a:solidFill>
                  <a:schemeClr val="tx1"/>
                </a:solidFill>
                <a:effectLst/>
                <a:uLnTx/>
                <a:uFillTx/>
                <a:latin typeface="+mn-ea"/>
                <a:ea typeface="+mn-ea"/>
                <a:cs typeface="+mn-cs"/>
              </a:rPr>
              <a:t>九）国家鼓励和</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支持参与</a:t>
            </a:r>
            <a:r>
              <a:rPr kumimoji="0" lang="zh-CN" altLang="en-US" sz="2800" b="1" i="0" u="none" strike="noStrike" kern="0" cap="none" spc="0" normalizeH="0" baseline="0" noProof="0" dirty="0">
                <a:ln>
                  <a:noFill/>
                </a:ln>
                <a:solidFill>
                  <a:schemeClr val="tx1"/>
                </a:solidFill>
                <a:effectLst/>
                <a:uLnTx/>
                <a:uFillTx/>
                <a:latin typeface="+mn-ea"/>
                <a:ea typeface="+mn-ea"/>
                <a:cs typeface="+mn-cs"/>
              </a:rPr>
              <a:t>公共文化</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服务</a:t>
            </a:r>
            <a:r>
              <a:rPr kumimoji="0" lang="zh-CN" altLang="en-US" sz="2800" b="1" i="0" u="none" strike="noStrike" kern="0" cap="none" spc="0" normalizeH="0" baseline="0" noProof="0" dirty="0">
                <a:ln>
                  <a:noFill/>
                </a:ln>
                <a:solidFill>
                  <a:schemeClr val="tx1"/>
                </a:solidFill>
                <a:effectLst/>
                <a:uLnTx/>
                <a:uFillTx/>
                <a:latin typeface="+mn-ea"/>
                <a:ea typeface="+mn-ea"/>
                <a:cs typeface="+mn-cs"/>
              </a:rPr>
              <a:t>的</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制</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rPr>
              <a:t>度</a:t>
            </a:r>
            <a:endParaRPr kumimoji="0" lang="en-US" altLang="zh-CN" sz="28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28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2800" b="1" i="0" u="none" strike="noStrike" kern="0" cap="none" spc="0" normalizeH="0" baseline="0" noProof="0" dirty="0" smtClean="0">
                <a:ln>
                  <a:noFill/>
                </a:ln>
                <a:solidFill>
                  <a:srgbClr val="FF0000"/>
                </a:solidFill>
                <a:effectLst/>
                <a:uLnTx/>
                <a:uFillTx/>
                <a:latin typeface="+mn-ea"/>
                <a:ea typeface="+mn-ea"/>
                <a:cs typeface="+mn-cs"/>
              </a:rPr>
              <a:t>表彰奖励制度：</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对在公共文化服务中作出</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突出贡献的公民、法人和其他组织，依法给予表</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彰和奖励。（第十三条）</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a:ln>
                  <a:noFill/>
                </a:ln>
                <a:solidFill>
                  <a:srgbClr val="FF0000"/>
                </a:solidFill>
                <a:effectLst/>
                <a:uLnTx/>
                <a:uFillTx/>
                <a:latin typeface="+mn-ea"/>
                <a:ea typeface="+mn-ea"/>
                <a:cs typeface="+mn-cs"/>
              </a:rPr>
              <a:t>    2.</a:t>
            </a:r>
            <a:r>
              <a:rPr kumimoji="0" lang="zh-CN" altLang="zh-CN" sz="2800" b="1" i="0" u="none" strike="noStrike" kern="0" cap="none" spc="0" normalizeH="0" baseline="0" noProof="0" dirty="0">
                <a:ln>
                  <a:noFill/>
                </a:ln>
                <a:solidFill>
                  <a:srgbClr val="FF0000"/>
                </a:solidFill>
                <a:effectLst/>
                <a:uLnTx/>
                <a:uFillTx/>
                <a:latin typeface="+mn-ea"/>
                <a:ea typeface="+mn-ea"/>
                <a:cs typeface="+mn-cs"/>
              </a:rPr>
              <a:t>税收优惠</a:t>
            </a:r>
            <a:r>
              <a:rPr kumimoji="0" lang="zh-CN" altLang="en-US" sz="2800" b="1" i="0" u="none" strike="noStrike" kern="0" cap="none" spc="0" normalizeH="0" baseline="0" noProof="0" dirty="0">
                <a:ln>
                  <a:noFill/>
                </a:ln>
                <a:solidFill>
                  <a:srgbClr val="FF0000"/>
                </a:solidFill>
                <a:effectLst/>
                <a:uLnTx/>
                <a:uFillTx/>
                <a:latin typeface="+mn-ea"/>
                <a:ea typeface="+mn-ea"/>
                <a:cs typeface="+mn-cs"/>
              </a:rPr>
              <a:t>制度</a:t>
            </a:r>
            <a:r>
              <a:rPr kumimoji="0" lang="zh-CN" altLang="en-US" sz="2800" b="1" i="0" u="none" strike="noStrike" kern="0" cap="none" spc="0" normalizeH="0" baseline="0" noProof="0" dirty="0" smtClean="0">
                <a:ln>
                  <a:noFill/>
                </a:ln>
                <a:solidFill>
                  <a:srgbClr val="FF0000"/>
                </a:solidFill>
                <a:effectLst/>
                <a:uLnTx/>
                <a:uFillTx/>
                <a:latin typeface="+mn-ea"/>
                <a:ea typeface="+mn-ea"/>
                <a:cs typeface="+mn-cs"/>
              </a:rPr>
              <a:t>：</a:t>
            </a:r>
            <a:r>
              <a:rPr kumimoji="0" lang="zh-CN" altLang="zh-CN" sz="2800" b="0" i="0" u="none" strike="noStrike" kern="0" cap="none" spc="0" normalizeH="0" baseline="0" noProof="0" dirty="0" smtClean="0">
                <a:ln>
                  <a:noFill/>
                </a:ln>
                <a:solidFill>
                  <a:schemeClr val="tx1"/>
                </a:solidFill>
                <a:effectLst/>
                <a:uLnTx/>
                <a:uFillTx/>
                <a:latin typeface="+mn-ea"/>
                <a:ea typeface="+mn-ea"/>
                <a:cs typeface="+mn-cs"/>
              </a:rPr>
              <a:t>公民、法人和其他组织通</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zh-CN" sz="2800" b="0" i="0" u="none" strike="noStrike" kern="0" cap="none" spc="0" normalizeH="0" baseline="0" noProof="0" dirty="0" smtClean="0">
                <a:ln>
                  <a:noFill/>
                </a:ln>
                <a:solidFill>
                  <a:schemeClr val="tx1"/>
                </a:solidFill>
                <a:effectLst/>
                <a:uLnTx/>
                <a:uFillTx/>
                <a:latin typeface="+mn-ea"/>
                <a:ea typeface="+mn-ea"/>
                <a:cs typeface="+mn-cs"/>
              </a:rPr>
              <a:t>过公益性社会团体或者县级以上人民政府及其部</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zh-CN" sz="2800" b="0" i="0" u="none" strike="noStrike" kern="0" cap="none" spc="0" normalizeH="0" baseline="0" noProof="0" dirty="0" smtClean="0">
                <a:ln>
                  <a:noFill/>
                </a:ln>
                <a:solidFill>
                  <a:schemeClr val="tx1"/>
                </a:solidFill>
                <a:effectLst/>
                <a:uLnTx/>
                <a:uFillTx/>
                <a:latin typeface="+mn-ea"/>
                <a:ea typeface="+mn-ea"/>
                <a:cs typeface="+mn-cs"/>
              </a:rPr>
              <a:t>门，捐赠财产用于公共文化服务的，依法享受税</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r>
              <a:rPr kumimoji="0" lang="zh-CN" altLang="zh-CN" sz="2800" b="0" i="0" u="none" strike="noStrike" kern="0" cap="none" spc="0" normalizeH="0" baseline="0" noProof="0" dirty="0" smtClean="0">
                <a:ln>
                  <a:noFill/>
                </a:ln>
                <a:solidFill>
                  <a:schemeClr val="tx1"/>
                </a:solidFill>
                <a:effectLst/>
                <a:uLnTx/>
                <a:uFillTx/>
                <a:latin typeface="+mn-ea"/>
                <a:ea typeface="+mn-ea"/>
                <a:cs typeface="+mn-cs"/>
              </a:rPr>
              <a:t>收优惠。</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rPr>
              <a:t>（第五十条）</a:t>
            </a:r>
            <a:endParaRPr kumimoji="0" lang="zh-CN" altLang="en-US" sz="2800" b="1"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ts val="336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endParaRPr kumimoji="0" lang="en-US" altLang="zh-CN" sz="28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sym typeface="Arial" panose="020B0604020202020204" pitchFamily="34" charset="0"/>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rPr>
              <a:t>     </a:t>
            </a: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宋体" panose="02010600030101010101" pitchFamily="2" charset="-122"/>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66738" y="1752600"/>
            <a:ext cx="7966075" cy="4413250"/>
          </a:xfrm>
        </p:spPr>
        <p:txBody>
          <a:bodyPr vert="horz" wrap="square" lIns="91440" tIns="45720" rIns="91440" bIns="45720" numCol="1" anchor="t" anchorCtr="0" compatLnSpc="1"/>
          <a:lstStyle/>
          <a:p>
            <a:pPr marL="0" marR="0" lvl="0" indent="0" algn="l" defTabSz="914400" rtl="0" eaLnBrk="0" fontAlgn="base" latinLnBrk="0" hangingPunct="0">
              <a:lnSpc>
                <a:spcPts val="3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六、法律对公共文化服务重要任务的规定</a:t>
            </a:r>
            <a:endParaRPr kumimoji="0" lang="en-US" altLang="zh-CN"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0" marR="0" lvl="0" indent="0" algn="l" defTabSz="914400" rtl="0" eaLnBrk="0" fontAlgn="base" latinLnBrk="0" hangingPunct="0">
              <a:lnSpc>
                <a:spcPts val="3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（一）法律对促进公共文化服务均衡发展的规定（</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6</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ts val="3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各级制定标准，以标准化促进均等化。（第五条、第二十八条）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ts val="3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国家扶持“四区”公共文化服务（</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第八条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ts val="3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3.</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各级人民政府应当</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为</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未成年人、老年人、残疾人和流动人口等群体提供相应的公共文化服务。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第九条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52600"/>
            <a:ext cx="8027988" cy="4484688"/>
          </a:xfrm>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。全面阐述了构建现代公共文化服务体</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系的指导思想、基本原则、主要目标和重点任务、</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保障措施。是未来一个时期构建现代公共文化服务</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体系的纲领性文件。</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日国务院办公厅转发文化部、财政</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部、</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新闻出版广电总局、体育总局</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关于做好政府</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向社会力量购买公共文化服务工作的意见</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，配</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套印发了</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政府向社会力量购买公共文化服务指</a:t>
            </a:r>
            <a:endParaRPr kumimoji="0" lang="en-US" altLang="zh-CN" sz="28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导性目录</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rgbClr val="FF0000"/>
                </a:solidFill>
                <a:effectLst/>
                <a:uLnTx/>
                <a:uFillTx/>
                <a:latin typeface="+mn-ea"/>
                <a:ea typeface="+mn-ea"/>
                <a:cs typeface="+mn-cs"/>
              </a:rPr>
              <a:t>　</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4.</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国家重点增加农村地区图书、报刊、戏曲、电影、广播电视节目、网络信息内容、节庆活动、体育健身活动等公共文化产品供给。</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第三十五条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5.</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国家加强民族语言文字文化产品的供给，加强优秀公共文化产品的民族语言文字译制及其在民族地区的传播，支持开展具有民族特色的群众性文化体育活动。</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第四十条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1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zh-CN" sz="3200" b="1" i="0" u="none" strike="noStrike" kern="0" cap="none" spc="0" normalizeH="0" baseline="0" noProof="0" dirty="0">
              <a:ln>
                <a:noFill/>
              </a:ln>
              <a:solidFill>
                <a:srgbClr val="FF0000"/>
              </a:solidFill>
              <a:effectLst/>
              <a:uLnTx/>
              <a:uFillTx/>
              <a:latin typeface="+mn-ea"/>
              <a:ea typeface="+mn-ea"/>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74675" y="1752600"/>
            <a:ext cx="7993063" cy="441325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0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6</a:t>
            </a:r>
            <a:r>
              <a:rPr kumimoji="0" lang="en-US" altLang="zh-CN" sz="3200" b="1" i="0" u="none" strike="noStrike" kern="0" cap="none" spc="0" normalizeH="0" baseline="0" noProof="0" dirty="0">
                <a:ln>
                  <a:noFill/>
                </a:ln>
                <a:solidFill>
                  <a:srgbClr val="FF0000"/>
                </a:solidFill>
                <a:effectLst/>
                <a:uLnTx/>
                <a:uFillTx/>
                <a:latin typeface="+mn-ea"/>
                <a:ea typeface="+mn-ea"/>
                <a:cs typeface="+mn-cs"/>
              </a:rPr>
              <a:t>.</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国务院和省、自治区、直辖市人民政府应当增加投入，通过转移支付等方式，</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重点扶助</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“四区”</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开展公共文化服务。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同时，</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国家鼓励和支持经济发达地区对</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“四区”</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的公共文化服务提供援助。</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第四十六条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（二）法律对</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发挥科技在公共文化服务中作用</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的规定</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条）</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1.</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国家鼓励和支持推动运用现代信息技</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lt"/>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zh-CN" sz="32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a:t>
            </a:r>
            <a:endParaRPr kumimoji="0" lang="en-US" altLang="zh-CN" sz="3200" b="1" i="0" u="none" strike="noStrike" kern="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2800" b="0" i="0" u="none" strike="noStrike" kern="0" cap="none" spc="0" normalizeH="0" baseline="0" noProof="0" dirty="0" smtClean="0">
                <a:ln>
                  <a:noFill/>
                </a:ln>
                <a:solidFill>
                  <a:schemeClr val="tx1"/>
                </a:solidFill>
                <a:effectLst/>
                <a:uLnTx/>
                <a:uFillTx/>
                <a:latin typeface="+mn-lt"/>
                <a:ea typeface="+mn-ea"/>
                <a:cs typeface="+mn-cs"/>
              </a:rPr>
              <a:t>　</a:t>
            </a:r>
            <a:endParaRPr kumimoji="0" lang="en-US" altLang="zh-CN" sz="30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0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0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0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术和传播技术，提高公众的科学素养和公共文化服务水平。</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第十一条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a:ln>
                  <a:noFill/>
                </a:ln>
                <a:solidFill>
                  <a:srgbClr val="FF0000"/>
                </a:solidFill>
                <a:effectLst/>
                <a:uLnTx/>
                <a:uFillTx/>
                <a:latin typeface="+mn-ea"/>
                <a:ea typeface="+mn-ea"/>
                <a:cs typeface="+mn-cs"/>
              </a:rPr>
              <a:t>2.</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国家统筹规划</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建设</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公共数字文化建设</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构建标准统一、互联互通的公共数字文化服务网络，建设公共文化信息资源库，实现基层网络服务共建共享。</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国家支持开发数字文化产品</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地方各级人民政府应当加强基层公共文化设施的数字化和网络建设。</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第三十三条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zh-CN" sz="3200" b="1" i="0" u="none" strike="noStrike" kern="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zh-CN" sz="30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0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（三）法律</a:t>
            </a:r>
            <a:r>
              <a:rPr kumimoji="0" lang="zh-CN" altLang="en-US"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依法鼓励和支持社会力量</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参与</a:t>
            </a:r>
            <a:r>
              <a:rPr kumimoji="0" lang="zh-CN" altLang="en-US"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公共文化</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服务的规定</a:t>
            </a:r>
            <a:endPar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1.</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总体要求</a:t>
            </a:r>
            <a:endPar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国家鼓励和支持公民、法人和其他</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织参</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与公共</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文化服务</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第十三条</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社会</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力量的范畴：</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本法条对各种社会力</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量进行了列举，包括：公民、法人和其他组</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织。</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这里所要说明的是，</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国家鼓励和支持各</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chemeClr val="tx1"/>
                </a:solidFill>
                <a:effectLst/>
                <a:uLnTx/>
                <a:uFillTx/>
                <a:latin typeface="+mn-ea"/>
                <a:ea typeface="+mn-ea"/>
                <a:cs typeface="+mn-cs"/>
              </a:rPr>
              <a:t>种社会力量参与公共文化服务。</a:t>
            </a:r>
            <a:endParaRPr kumimoji="0" lang="zh-CN" altLang="zh-CN" sz="3200" b="1" i="0" u="none" strike="noStrike" kern="0" cap="none" spc="0" normalizeH="0" baseline="0" noProof="0" dirty="0">
              <a:ln>
                <a:noFill/>
              </a:ln>
              <a:solidFill>
                <a:schemeClr val="tx1"/>
              </a:solidFill>
              <a:effectLst/>
              <a:uLnTx/>
              <a:uFillTx/>
              <a:latin typeface="+mn-ea"/>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59394" name="右箭头 2"/>
          <p:cNvSpPr/>
          <p:nvPr/>
        </p:nvSpPr>
        <p:spPr>
          <a:xfrm>
            <a:off x="827088" y="42926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公</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共文化服务领域的社会力量</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是指政</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府文化体育机关和从事公益性文化体育事业</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以外的组织或个人。</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所指的</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公民</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，包括个体工商户、农村承</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包经营户和个人合伙及根据我国宪法规定，</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凡具有中华人民共和国国籍的人</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所指的</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法人</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，是指除文化（文物）、新</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闻出版广电、体育政府机关和下属文化体育</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事业单位，以及工人文化宫、青少年宫、妇</a:t>
            </a:r>
            <a:endParaRPr kumimoji="0" lang="zh-CN" altLang="en-US"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0418" name="右箭头 2"/>
          <p:cNvSpPr/>
          <p:nvPr/>
        </p:nvSpPr>
        <p:spPr>
          <a:xfrm>
            <a:off x="684213" y="173355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0419" name="右箭头 2"/>
          <p:cNvSpPr/>
          <p:nvPr/>
        </p:nvSpPr>
        <p:spPr>
          <a:xfrm>
            <a:off x="684213" y="32131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0420" name="右箭头 2"/>
          <p:cNvSpPr/>
          <p:nvPr/>
        </p:nvSpPr>
        <p:spPr>
          <a:xfrm>
            <a:off x="755650" y="461645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女儿童活动中心、老年人活动中心以外的企</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业法人、机关、事业单位和社会团体法人，</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如学校、敬老院等；</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所指的</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其他组织</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，包括文化非营利</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组织</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基金会、慈善机构等。</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2.</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社会力量参与公共文化服务的方式</a:t>
            </a:r>
            <a:endPar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从社会力量参与主体来讲：</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兴办实体、</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ea"/>
                <a:ea typeface="+mn-ea"/>
                <a:cs typeface="+mn-cs"/>
              </a:rPr>
              <a:t>资助项目、赞助活动、提供设施、捐赠产品</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等</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第四十二条</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a:t>
            </a:r>
            <a:endParaRPr kumimoji="0" lang="zh-CN" altLang="zh-CN" sz="32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61442" name="右箭头 2"/>
          <p:cNvSpPr/>
          <p:nvPr/>
        </p:nvSpPr>
        <p:spPr>
          <a:xfrm>
            <a:off x="684213" y="32131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从</a:t>
            </a:r>
            <a:r>
              <a:rPr kumimoji="0" lang="zh-CN" altLang="zh-CN" sz="3200" b="1" i="0" u="none" strike="noStrike" kern="0" cap="none" spc="0" normalizeH="0" baseline="0" noProof="0" dirty="0">
                <a:ln>
                  <a:noFill/>
                </a:ln>
                <a:solidFill>
                  <a:schemeClr val="tx1"/>
                </a:solidFill>
                <a:effectLst/>
                <a:uLnTx/>
                <a:uFillTx/>
                <a:latin typeface="+mn-ea"/>
                <a:ea typeface="+mn-ea"/>
                <a:cs typeface="+mn-cs"/>
              </a:rPr>
              <a:t>政府鼓励和支持社会力量参与公共文</a:t>
            </a:r>
            <a:endParaRPr kumimoji="0" lang="en-US" altLang="zh-CN" sz="3200" b="1"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chemeClr val="tx1"/>
                </a:solidFill>
                <a:effectLst/>
                <a:uLnTx/>
                <a:uFillTx/>
                <a:latin typeface="+mn-ea"/>
                <a:ea typeface="+mn-ea"/>
                <a:cs typeface="+mn-cs"/>
              </a:rPr>
              <a:t>化服务来</a:t>
            </a:r>
            <a:r>
              <a:rPr kumimoji="0" lang="zh-CN" altLang="en-US" sz="3200" b="1" i="0" u="none" strike="noStrike" kern="0" cap="none" spc="0" normalizeH="0" baseline="0" noProof="0" dirty="0">
                <a:ln>
                  <a:noFill/>
                </a:ln>
                <a:solidFill>
                  <a:schemeClr val="tx1"/>
                </a:solidFill>
                <a:effectLst/>
                <a:uLnTx/>
                <a:uFillTx/>
                <a:latin typeface="+mn-ea"/>
                <a:ea typeface="+mn-ea"/>
                <a:cs typeface="+mn-cs"/>
              </a:rPr>
              <a:t>讲：</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政府购买服务</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（第四十九条）</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税收减免</a:t>
            </a:r>
            <a:r>
              <a:rPr kumimoji="0" lang="zh-CN" altLang="en-US" sz="3200" b="0" i="0" u="none" strike="noStrike" kern="0" cap="none" spc="0" normalizeH="0" baseline="0" noProof="0" dirty="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a:ln>
                  <a:noFill/>
                </a:ln>
                <a:solidFill>
                  <a:schemeClr val="tx1"/>
                </a:solidFill>
                <a:effectLst/>
                <a:uLnTx/>
                <a:uFillTx/>
                <a:latin typeface="+mn-ea"/>
                <a:ea typeface="+mn-ea"/>
                <a:cs typeface="+mn-cs"/>
              </a:rPr>
              <a:t>第五十条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3.</a:t>
            </a: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国家鼓励公民主动参与和自开展公共</a:t>
            </a:r>
            <a:endParaRPr kumimoji="0" lang="en-US" altLang="zh-CN"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a:ln>
                  <a:noFill/>
                </a:ln>
                <a:solidFill>
                  <a:srgbClr val="FF0000"/>
                </a:solidFill>
                <a:effectLst/>
                <a:uLnTx/>
                <a:uFillTx/>
                <a:latin typeface="+mn-ea"/>
                <a:ea typeface="+mn-ea"/>
                <a:cs typeface="+mn-cs"/>
                <a:sym typeface="Arial" panose="020B0604020202020204" pitchFamily="34" charset="0"/>
              </a:rPr>
              <a:t>文化服务</a:t>
            </a:r>
            <a:r>
              <a:rPr kumimoji="0" lang="zh-CN" altLang="en-US"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（第三十七条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     国</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家</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倡导和鼓励公民、法人和其他组织</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chemeClr val="tx1"/>
                </a:solidFill>
                <a:effectLst/>
                <a:uLnTx/>
                <a:uFillTx/>
                <a:latin typeface="+mn-lt"/>
                <a:ea typeface="+mn-ea"/>
                <a:cs typeface="+mn-cs"/>
              </a:rPr>
              <a:t>参与文化志愿服务。</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第四十三条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支持</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开展“五个”全民活动和</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优秀传统</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文化</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传承活动</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（第二十七条）</a:t>
            </a:r>
            <a:endParaRPr kumimoji="0" lang="zh-CN"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lt"/>
                <a:ea typeface="+mn-ea"/>
                <a:cs typeface="+mn-cs"/>
              </a:rPr>
              <a:t>　</a:t>
            </a: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62466" name="右箭头 2"/>
          <p:cNvSpPr/>
          <p:nvPr/>
        </p:nvSpPr>
        <p:spPr>
          <a:xfrm>
            <a:off x="684213" y="17526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2467" name="右箭头 2"/>
          <p:cNvSpPr/>
          <p:nvPr/>
        </p:nvSpPr>
        <p:spPr>
          <a:xfrm>
            <a:off x="684213" y="41497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2468" name="右箭头 2"/>
          <p:cNvSpPr/>
          <p:nvPr/>
        </p:nvSpPr>
        <p:spPr>
          <a:xfrm>
            <a:off x="684213" y="513715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52600"/>
            <a:ext cx="7956550"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a:ln>
                  <a:noFill/>
                </a:ln>
                <a:solidFill>
                  <a:schemeClr val="tx1"/>
                </a:solidFill>
                <a:effectLst/>
                <a:uLnTx/>
                <a:uFillTx/>
                <a:latin typeface="+mn-lt"/>
                <a:ea typeface="+mn-ea"/>
                <a:cs typeface="+mn-cs"/>
              </a:rPr>
              <a:t> </a:t>
            </a:r>
            <a:r>
              <a:rPr kumimoji="0" lang="en-US" altLang="zh-CN" sz="28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en-US" altLang="zh-CN" sz="3200" b="1" i="0" u="none" strike="noStrike" kern="0" cap="none" spc="0" normalizeH="0" baseline="0" noProof="0" dirty="0">
                <a:ln>
                  <a:noFill/>
                </a:ln>
                <a:solidFill>
                  <a:srgbClr val="FF0000"/>
                </a:solidFill>
                <a:effectLst/>
                <a:uLnTx/>
                <a:uFillTx/>
                <a:latin typeface="+mn-ea"/>
                <a:ea typeface="+mn-ea"/>
                <a:cs typeface="+mn-cs"/>
              </a:rPr>
              <a:t>.</a:t>
            </a:r>
            <a:r>
              <a:rPr kumimoji="0" lang="zh-CN" altLang="zh-CN" sz="3200" b="1" i="0" u="none" strike="noStrike" kern="0" cap="none" spc="0" normalizeH="0" baseline="0" noProof="0" dirty="0">
                <a:ln>
                  <a:noFill/>
                </a:ln>
                <a:solidFill>
                  <a:srgbClr val="FF0000"/>
                </a:solidFill>
                <a:effectLst/>
                <a:uLnTx/>
                <a:uFillTx/>
                <a:latin typeface="+mn-ea"/>
                <a:ea typeface="+mn-ea"/>
                <a:cs typeface="+mn-cs"/>
              </a:rPr>
              <a:t>国家鼓励和支持公共文化服务与学校</a:t>
            </a:r>
            <a:endParaRPr kumimoji="0" lang="en-US" altLang="zh-CN" sz="3200" b="1"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rgbClr val="FF0000"/>
                </a:solidFill>
                <a:effectLst/>
                <a:uLnTx/>
                <a:uFillTx/>
                <a:latin typeface="+mn-ea"/>
                <a:ea typeface="+mn-ea"/>
                <a:cs typeface="+mn-cs"/>
              </a:rPr>
              <a:t>教育相结合，充分发挥公共文化服务的社会</a:t>
            </a:r>
            <a:endParaRPr kumimoji="0" lang="en-US" altLang="zh-CN" sz="3200" b="1" i="0" u="none" strike="noStrike" kern="0" cap="none" spc="0" normalizeH="0" baseline="0" noProof="0" dirty="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a:ln>
                  <a:noFill/>
                </a:ln>
                <a:solidFill>
                  <a:srgbClr val="FF0000"/>
                </a:solidFill>
                <a:effectLst/>
                <a:uLnTx/>
                <a:uFillTx/>
                <a:latin typeface="+mn-ea"/>
                <a:ea typeface="+mn-ea"/>
                <a:cs typeface="+mn-cs"/>
              </a:rPr>
              <a:t>教育功能</a:t>
            </a:r>
            <a:r>
              <a:rPr kumimoji="0" lang="zh-CN" altLang="en-US" sz="3200" b="1" i="0" u="none" strike="noStrike" kern="0" cap="none" spc="0" normalizeH="0" baseline="0" noProof="0" dirty="0">
                <a:ln>
                  <a:noFill/>
                </a:ln>
                <a:solidFill>
                  <a:srgbClr val="FF0000"/>
                </a:solidFill>
                <a:effectLst/>
                <a:uLnTx/>
                <a:uFillTx/>
                <a:latin typeface="+mn-ea"/>
                <a:ea typeface="+mn-ea"/>
                <a:cs typeface="+mn-cs"/>
              </a:rPr>
              <a:t>。</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第十条</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lt"/>
                <a:ea typeface="+mn-ea"/>
                <a:cs typeface="+mn-cs"/>
              </a:rPr>
              <a:t>　</a:t>
            </a:r>
            <a:r>
              <a:rPr kumimoji="0" lang="en-US" altLang="zh-CN" sz="3200" b="0" i="0" u="none" strike="noStrike" kern="0" cap="none" spc="0" normalizeH="0" baseline="0" noProof="0" dirty="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地方各级人民政府应当加强面向在校</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学</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生</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的公共文化服务，支持学校开展适合在校</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lt"/>
                <a:ea typeface="+mn-ea"/>
                <a:cs typeface="+mn-cs"/>
              </a:rPr>
              <a:t>学生特点的文化体育活动，促进德智体美教</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a:ln>
                  <a:noFill/>
                </a:ln>
                <a:solidFill>
                  <a:schemeClr val="tx1"/>
                </a:solidFill>
                <a:effectLst/>
                <a:uLnTx/>
                <a:uFillTx/>
                <a:latin typeface="+mn-lt"/>
                <a:ea typeface="+mn-ea"/>
                <a:cs typeface="+mn-cs"/>
              </a:rPr>
              <a:t>育。</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a:ln>
                  <a:noFill/>
                </a:ln>
                <a:solidFill>
                  <a:schemeClr val="tx1"/>
                </a:solidFill>
                <a:effectLst/>
                <a:uLnTx/>
                <a:uFillTx/>
                <a:latin typeface="+mn-lt"/>
                <a:ea typeface="+mn-ea"/>
                <a:cs typeface="+mn-cs"/>
              </a:rPr>
              <a:t>第三十八条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公共文化设施开放收取</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费用的，应当每月定期向中小学生免费开放</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（第三十一条）</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rPr>
              <a:t>   </a:t>
            </a: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5.</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法律依法鼓励和支持社会力量参与公</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共文化服务的内容</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国家</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鼓励社会资本依法投入公共文化服</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务。（</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第四十八条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国</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家鼓励</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社会力量</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依法参与公共文化设</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施的运营和管理。</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第二十五条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64514" name="右箭头 2"/>
          <p:cNvSpPr/>
          <p:nvPr/>
        </p:nvSpPr>
        <p:spPr>
          <a:xfrm>
            <a:off x="684213" y="32131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4515" name="右箭头 2"/>
          <p:cNvSpPr/>
          <p:nvPr/>
        </p:nvSpPr>
        <p:spPr>
          <a:xfrm>
            <a:off x="611188" y="45085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916113"/>
            <a:ext cx="7927975" cy="4392613"/>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国</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家</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采取政府购买服务等措施</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鼓励社</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会力量</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参与提供公共文化服务。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（第四十九</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国家鼓励和支持公民、法人和其他组织</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依法成立公共文化服务领域的社会组织</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推动公共文化服务社会化、专业化发展。</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第五十三条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a:ln>
                <a:noFill/>
              </a:ln>
              <a:solidFill>
                <a:schemeClr val="tx1"/>
              </a:solidFill>
              <a:effectLst/>
              <a:uLnTx/>
              <a:uFillTx/>
              <a:latin typeface="+mn-ea"/>
              <a:ea typeface="+mn-ea"/>
              <a:cs typeface="+mn-cs"/>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65538" name="右箭头 2"/>
          <p:cNvSpPr/>
          <p:nvPr/>
        </p:nvSpPr>
        <p:spPr>
          <a:xfrm>
            <a:off x="611188" y="19891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65539" name="右箭头 2"/>
          <p:cNvSpPr/>
          <p:nvPr/>
        </p:nvSpPr>
        <p:spPr>
          <a:xfrm>
            <a:off x="755650" y="35734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10</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国务院办公厅关于推进基层</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综合性文化服务中心建设的指导意</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11</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23</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a:t>
            </a: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文化部、国家发展改革委、</a:t>
            </a: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lt"/>
                <a:ea typeface="+mn-ea"/>
                <a:cs typeface="+mn-cs"/>
              </a:rPr>
              <a:t>国家民委、财政部、新闻出版广电总局</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、体育总</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局、国务院扶贫办七部委共同印发了</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十</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三五”时期贫困地区公共文化服务体系建设规划</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纲要</a:t>
            </a:r>
            <a:r>
              <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（四）法律衔接的改革政策</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基层综合性文化服务中心建设</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建设方式多样：</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地方各级人民政府可以</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采取</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新建、改建、扩建、合建、租赁、利用</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现有公共设施等多种方式，加强</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乡镇（街道</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）、村（社区）</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基层综合性文化服务中心建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设，推动基层有关公共设施的</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统一管理、综</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合利用，并保障其正常运行。</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第十八条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6562" name="右箭头 2"/>
          <p:cNvSpPr/>
          <p:nvPr/>
        </p:nvSpPr>
        <p:spPr>
          <a:xfrm>
            <a:off x="755650" y="28527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73238"/>
            <a:ext cx="8001000" cy="4267200"/>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加强资源整合：</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基层</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综合性文化服务中</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心应当加强</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资源整合，</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充分发挥统筹服务功</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能，为公众</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提供书报阅读、影视观赏、戏曲</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表演、普法教育、艺术普及、科学普及、广</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播播送、互联网上网和群众性文化体育活动</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等公共文化服务，并根据其功能特点，因地</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制宜提供其他公共服务。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第三十条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公共文化机构法人治理改革</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
        <p:nvSpPr>
          <p:cNvPr id="67586" name="右箭头 2"/>
          <p:cNvSpPr/>
          <p:nvPr/>
        </p:nvSpPr>
        <p:spPr>
          <a:xfrm>
            <a:off x="611188" y="17732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628775"/>
            <a:ext cx="8027988" cy="4608513"/>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国家推动</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公共图书馆、博物馆、文化馆</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等公共文化设施管理单位根据其功能定位建</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立健全法人治理结构，吸收有关方面代表、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专业人士和公众参与管理</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第二十四条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七、法律明确的各级政府、行政部门、</a:t>
            </a:r>
            <a:endParaRPr kumimoji="0" lang="en-US" altLang="zh-CN"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公共文化设施管理单位的责任</a:t>
            </a:r>
            <a:endParaRPr kumimoji="0" lang="en-US" altLang="zh-CN"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（一）法律强化的政府保障责任</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以法律形式明确政府的公共文化保障责</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任，体现了“责任政府”的理念。</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noChangeArrowheads="1"/>
          </p:cNvSpPr>
          <p:nvPr>
            <p:ph idx="1"/>
          </p:nvPr>
        </p:nvSpPr>
        <p:spPr>
          <a:xfrm>
            <a:off x="539750" y="1752600"/>
            <a:ext cx="8027988"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总体要求</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县级以上人民政府应当将公共文化服务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纳入本级国民经济和社会发展规划</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，按照公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益性、基本性、均等性、便利性的要求，</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加</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强</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公共文化设施</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建设</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完善</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公共文化服务</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体</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系</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提高</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公共文化服务</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效能</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第四条</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rPr>
              <a:t>设施体系建设的责任</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县级以上地方人民政府应当将公共文</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设施建设</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纳入本级城乡规划</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，根据国家基</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noChangeArrowheads="1"/>
          </p:cNvSpPr>
          <p:nvPr>
            <p:ph idx="1"/>
          </p:nvPr>
        </p:nvSpPr>
        <p:spPr>
          <a:xfrm>
            <a:off x="611188" y="1700213"/>
            <a:ext cx="8001000" cy="4465638"/>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公共文化服务指导标准、省级基本公共文</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服务实施标准，结合当地经济社会发展水</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平</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、人口状况、环境条件、文化特色，</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合理</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确</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定公共文化设施的种类、数量、规模以及</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布</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局，形成场馆服务、流动服务和数字服务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相</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结合的公共文化设施网络。</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第十五条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服务提供的责任</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各级人民政府应当充分利用公共文化设</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施，促进</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优秀公共文化产品的提供和传播</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noChangeArrowheads="1"/>
          </p:cNvSpPr>
          <p:nvPr>
            <p:ph idx="1"/>
          </p:nvPr>
        </p:nvSpPr>
        <p:spPr>
          <a:xfrm>
            <a:off x="611188" y="1700213"/>
            <a:ext cx="8001000" cy="4267200"/>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支持</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开展全民阅读、全民普法、全民健身、</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全民科普和艺术普及、优秀传统文化传承活</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动。</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第二十七条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经费保障责任</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国务院和地方各级人民政府应当根据公</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共文化服务的事权和支出责任，将公共文化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服务经费纳入本级预算，安排公共文化服务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所需资金。</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1" i="0" u="none" strike="noStrike" kern="0" cap="none" spc="0" normalizeH="0" baseline="0" noProof="0" dirty="0" smtClean="0">
                <a:ln>
                  <a:noFill/>
                </a:ln>
                <a:solidFill>
                  <a:schemeClr val="tx1"/>
                </a:solidFill>
                <a:effectLst/>
                <a:uLnTx/>
                <a:uFillTx/>
                <a:latin typeface="+mn-ea"/>
                <a:ea typeface="+mn-ea"/>
                <a:cs typeface="+mn-cs"/>
              </a:rPr>
              <a:t>第四十五条</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zh-CN" altLang="zh-CN" sz="3200" b="1"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noChangeArrowheads="1"/>
          </p:cNvSpPr>
          <p:nvPr>
            <p:ph idx="1"/>
          </p:nvPr>
        </p:nvSpPr>
        <p:spPr>
          <a:xfrm>
            <a:off x="539750" y="1700213"/>
            <a:ext cx="8001000" cy="4267200"/>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公共文化属于中央和地方共同财政事权，这</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就决定公共文化服务经费该由中央负责的部</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分中央负责，该由地方负责的部分地方</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纳入财政预算。</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如何安排本级预算的公共文化服务经费</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：中办发</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【2015】2</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号文件规定：</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国家基本</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公共文化服务指导标准从</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2015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年起开始实施</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标准以县为基本单位推进落实。</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zh-CN" sz="3200" b="1"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noChangeArrowheads="1"/>
          </p:cNvSpPr>
          <p:nvPr>
            <p:ph idx="1"/>
          </p:nvPr>
        </p:nvSpPr>
        <p:spPr>
          <a:xfrm>
            <a:off x="611188" y="1700213"/>
            <a:ext cx="7956550" cy="4392613"/>
          </a:xfrm>
        </p:spPr>
        <p:txBody>
          <a:bodyPr vert="horz" wrap="square" lIns="91440" tIns="45720" rIns="91440" bIns="45720" numCol="1" anchor="t" anchorCtr="0" compatLnSpc="1"/>
          <a:lstStyle/>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县级以上各级政府按照标准科学测算所需经</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费，将基本公共文化服务保障资金纳入财政</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预算，落实保障当地常住人口享有基本公共</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文化服务所需资金。</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中央和省级财政通过转移支付对老少边</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穷地区基本公共文化服务保障资金予以补助</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，同时，对绩效评价结果优良的地区予以奖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励。</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县级以上各级政府安排资金，面向社会</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7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力量购买公共文化服务。</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2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noChangeArrowheads="1"/>
          </p:cNvSpPr>
          <p:nvPr>
            <p:ph idx="1"/>
          </p:nvPr>
        </p:nvSpPr>
        <p:spPr>
          <a:xfrm>
            <a:off x="611188" y="1752600"/>
            <a:ext cx="7956550" cy="4484688"/>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人员保障责任</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地方各级人民政府</a:t>
            </a:r>
            <a:r>
              <a:rPr kumimoji="0" lang="zh-CN" altLang="zh-CN" sz="3200" b="1" i="0" u="none" strike="noStrike" kern="0" cap="none" spc="0" normalizeH="0" baseline="0" noProof="0" dirty="0" smtClean="0">
                <a:ln>
                  <a:noFill/>
                </a:ln>
                <a:solidFill>
                  <a:schemeClr val="tx1"/>
                </a:solidFill>
                <a:effectLst/>
                <a:uLnTx/>
                <a:uFillTx/>
                <a:latin typeface="+mn-lt"/>
                <a:ea typeface="+mn-ea"/>
                <a:cs typeface="+mn-cs"/>
              </a:rPr>
              <a:t>应当</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按照公共文化设</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施的功能、任务和服务人口规模，合理设置</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公共文化服务岗位，配备相应专业人员。</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（第五十一条）</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（二）</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法律明确的行政部门推进业务建</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设的责任</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总体要求</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按照各自职责负责公共文化服务工作。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（第七条）</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虽然法律只明确规定了</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文化主管部门、</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新闻出版广电主管部门</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负责</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公共文化服务工</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作；</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但这并不是说开展公共文化服务工作只</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是这两个部门的责任，法律中许多条款把相</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关工作规定为政府的职责，强化了政府的责</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任担当。政府其他有关部门也要在各自职责</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范围内依法开展工作。</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各级</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文化主管部门</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要</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承担综合协调具</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体职责。</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第六条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endParaRPr>
          </a:p>
        </p:txBody>
      </p:sp>
      <p:sp>
        <p:nvSpPr>
          <p:cNvPr id="75778" name="右箭头 2"/>
          <p:cNvSpPr/>
          <p:nvPr/>
        </p:nvSpPr>
        <p:spPr>
          <a:xfrm>
            <a:off x="611188" y="17732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——2016</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公共文化服务保障法</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正</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式颁布，</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2017</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3</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日正式实施。</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——2016</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29</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文化部、新闻出版广电</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总局、体育总局、发展改革委、财政部关于</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印发</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关于推进进县级文化馆图书馆总分馆</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制建设的指导意见的通知 </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28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752600"/>
            <a:ext cx="7956550" cy="4340225"/>
          </a:xfrm>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地方</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各级人民政府</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应当加强对公共文化</a:t>
            </a:r>
            <a:endParaRPr kumimoji="0" lang="en-US" altLang="zh-CN" sz="3200" b="0" i="0" u="none" strike="noStrike" kern="0" cap="none" spc="0" normalizeH="0" baseline="0" noProof="0" dirty="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服务的统筹协调，推动实现共建共享</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凡是法律上载明的“各级政府应当”</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的条文内容都是各级</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文化主管部门</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要推进的</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公共文化服务工作。</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4.</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凡是法律上载明“公共文化管理单位</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”的条文内容都是各级</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文化主管部门</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要督促</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检查的工作。</a:t>
            </a:r>
            <a:endParaRPr kumimoji="0" lang="zh-CN" altLang="en-US"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a:ln>
                  <a:noFill/>
                </a:ln>
                <a:solidFill>
                  <a:schemeClr val="tx1"/>
                </a:solidFill>
                <a:effectLst/>
                <a:uLnTx/>
                <a:uFillTx/>
                <a:latin typeface="+mn-lt"/>
                <a:ea typeface="+mn-ea"/>
                <a:cs typeface="+mn-cs"/>
              </a:rPr>
              <a:t>     </a:t>
            </a:r>
            <a:endParaRPr kumimoji="0" lang="en-US" altLang="zh-CN" sz="3200" b="0" i="0" u="none" strike="noStrike" kern="0" cap="none" spc="0" normalizeH="0" baseline="0" noProof="0" dirty="0">
              <a:ln>
                <a:noFill/>
              </a:ln>
              <a:solidFill>
                <a:schemeClr val="tx1"/>
              </a:solidFill>
              <a:effectLst/>
              <a:uLnTx/>
              <a:uFillTx/>
              <a:latin typeface="+mn-ea"/>
              <a:ea typeface="+mn-ea"/>
              <a:cs typeface="+mn-cs"/>
            </a:endParaRPr>
          </a:p>
        </p:txBody>
      </p:sp>
      <p:sp>
        <p:nvSpPr>
          <p:cNvPr id="76802" name="右箭头 3"/>
          <p:cNvSpPr/>
          <p:nvPr/>
        </p:nvSpPr>
        <p:spPr>
          <a:xfrm>
            <a:off x="611188" y="17732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11188" y="1628775"/>
            <a:ext cx="7956550" cy="4391025"/>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（三）</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法律明确的公共文化设施管理单</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rPr>
              <a:t>位开展服务的责任</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     公共文化体育设施管理单位</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，是指负责</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公共文化体育设施的维护，为公众开展文化</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体育活动提供服务的公共文化体育机构。</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保障公共文化设施的正常使用和运转</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第二十条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 建立健全管理制度</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服务规范</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公共</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文化设施资产统计报告制度和公共文化服务</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p:txBody>
      </p:sp>
      <p:sp>
        <p:nvSpPr>
          <p:cNvPr id="77826" name="右箭头 3"/>
          <p:cNvSpPr/>
          <p:nvPr/>
        </p:nvSpPr>
        <p:spPr>
          <a:xfrm>
            <a:off x="684213" y="25654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开展情况的年报制度。</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第二十一条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3.</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建立健全安全管理制度，保障公共</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文化设施和公众活动安全。</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第二十二条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完善服务项目、丰富服务内容，创</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造条件向公众提供免费或者优惠的文艺演出</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、陈列展览、电影放映、广播电视节目收听</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收看、阅读服务、艺术培训等，并为公众开</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展文化活动提供支持和帮助。</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第二十九条</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28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5.</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按照国家有关规定，</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做好</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公共文化设</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施向公众免费或者优惠开放。</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公示免费或者优惠开放</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的</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服务项目和开</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放时间；临时停止开放的，应当及时公告。</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（第三十一条）</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    6.</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建立文化志愿服务机制，组织开展</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文化志愿服务活动。</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（第四十三条）</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八、法律明确的法律责任</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79874" name="右箭头 3"/>
          <p:cNvSpPr/>
          <p:nvPr/>
        </p:nvSpPr>
        <p:spPr>
          <a:xfrm>
            <a:off x="684213" y="27813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52600"/>
            <a:ext cx="8027988"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1.</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总体要求</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    违反本法规定，地方各级人民政府和县</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级以上人民政府有关部门未履行公共文化服</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务保障职责的，由其上级机关或者监察机关</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责令限期改正；情节严重的，对直接负责的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主管人员和其他直接责任人员依法给予处分</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第五十八条</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     未依法履职的政府及有关部门和相关人</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员，是要承担法律责任的。要引起重视。</a:t>
            </a:r>
            <a:endParaRPr kumimoji="0" lang="zh-CN" altLang="zh-CN" sz="3200" b="1"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80898" name="右箭头 3"/>
          <p:cNvSpPr/>
          <p:nvPr/>
        </p:nvSpPr>
        <p:spPr>
          <a:xfrm>
            <a:off x="827088" y="515778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noChangeArrowheads="1"/>
          </p:cNvSpPr>
          <p:nvPr>
            <p:ph idx="1"/>
          </p:nvPr>
        </p:nvSpPr>
        <p:spPr/>
        <p:txBody>
          <a:bodyPr vert="horz" wrap="square" lIns="91440" tIns="45720" rIns="91440" bIns="45720" numCol="1" anchor="t" anchorCtr="0" compatLnSpc="1"/>
          <a:lstStyle/>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2.</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地方各级人民政府和县级以上人民政</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府有关部门</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的违法条文（</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4</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条</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sym typeface="Wingdings" panose="05000000000000000000" pitchFamily="2" charset="2"/>
              </a:rPr>
              <a:t>）</a:t>
            </a:r>
            <a:r>
              <a:rPr kumimoji="0" lang="zh-CN" altLang="en-US" sz="2400" b="1" i="0" u="none" strike="noStrike" kern="0" cap="none" spc="0" normalizeH="0" baseline="0" noProof="0" dirty="0" smtClean="0">
                <a:ln>
                  <a:noFill/>
                </a:ln>
                <a:solidFill>
                  <a:schemeClr val="tx1"/>
                </a:solidFill>
                <a:effectLst/>
                <a:uLnTx/>
                <a:uFillTx/>
                <a:latin typeface="+mn-ea"/>
                <a:ea typeface="+mn-ea"/>
                <a:cs typeface="+mn-cs"/>
                <a:sym typeface="Wingdings" panose="05000000000000000000" pitchFamily="2" charset="2"/>
              </a:rPr>
              <a:t>（第五十九条）</a:t>
            </a:r>
            <a:endParaRPr kumimoji="0" lang="en-US" altLang="zh-CN" sz="2400" b="1" i="0" u="none" strike="noStrike" kern="0" cap="none" spc="0" normalizeH="0" baseline="0" noProof="0" dirty="0" smtClean="0">
              <a:ln>
                <a:noFill/>
              </a:ln>
              <a:solidFill>
                <a:schemeClr val="tx1"/>
              </a:solidFill>
              <a:effectLst/>
              <a:uLnTx/>
              <a:uFillTx/>
              <a:latin typeface="+mn-ea"/>
              <a:ea typeface="+mn-ea"/>
              <a:cs typeface="+mn-cs"/>
              <a:sym typeface="Wingdings" panose="05000000000000000000" pitchFamily="2" charset="2"/>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侵占、挪用公共文化服务资金的；</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擅自拆除、侵占、挪用公共文化设施，</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或者改变其功能、用途，或者妨碍其正常运</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行的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未依照本法规定重建公共文化设施的；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滥用职权、玩忽职守、徇私舞弊的。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
        <p:nvSpPr>
          <p:cNvPr id="81922" name="右箭头 2"/>
          <p:cNvSpPr/>
          <p:nvPr/>
        </p:nvSpPr>
        <p:spPr>
          <a:xfrm>
            <a:off x="755650" y="285273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1923" name="右箭头 2"/>
          <p:cNvSpPr/>
          <p:nvPr/>
        </p:nvSpPr>
        <p:spPr>
          <a:xfrm>
            <a:off x="755650" y="3429000"/>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1924" name="右箭头 2"/>
          <p:cNvSpPr/>
          <p:nvPr/>
        </p:nvSpPr>
        <p:spPr>
          <a:xfrm>
            <a:off x="755650" y="50133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1925" name="右箭头 2"/>
          <p:cNvSpPr/>
          <p:nvPr/>
        </p:nvSpPr>
        <p:spPr>
          <a:xfrm>
            <a:off x="755650" y="558958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noChangeArrowheads="1"/>
          </p:cNvSpPr>
          <p:nvPr>
            <p:ph idx="1"/>
          </p:nvPr>
        </p:nvSpPr>
        <p:spPr>
          <a:xfrm>
            <a:off x="611188" y="1752600"/>
            <a:ext cx="7956550" cy="4413250"/>
          </a:xfrm>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rPr>
              <a:t>    </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3.</a:t>
            </a:r>
            <a:r>
              <a:rPr kumimoji="0" lang="zh-CN" altLang="zh-CN" sz="3200" b="1" i="0" u="none" strike="noStrike" kern="0" cap="none" spc="0" normalizeH="0" baseline="0" noProof="0" dirty="0" smtClean="0">
                <a:ln>
                  <a:noFill/>
                </a:ln>
                <a:solidFill>
                  <a:srgbClr val="FF0000"/>
                </a:solidFill>
                <a:effectLst/>
                <a:uLnTx/>
                <a:uFillTx/>
                <a:latin typeface="+mn-ea"/>
                <a:ea typeface="+mn-ea"/>
                <a:cs typeface="+mn-cs"/>
              </a:rPr>
              <a:t>公共文化设施管理单位</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的违法条文</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a:t>
            </a:r>
            <a:r>
              <a:rPr kumimoji="0" lang="en-US" altLang="zh-CN" sz="3200" b="1" i="0" u="none" strike="noStrike" kern="0" cap="none" spc="0" normalizeH="0" baseline="0" noProof="0" dirty="0" smtClean="0">
                <a:ln>
                  <a:noFill/>
                </a:ln>
                <a:solidFill>
                  <a:srgbClr val="FF0000"/>
                </a:solidFill>
                <a:effectLst/>
                <a:uLnTx/>
                <a:uFillTx/>
                <a:latin typeface="+mn-ea"/>
                <a:ea typeface="+mn-ea"/>
                <a:cs typeface="+mn-cs"/>
              </a:rPr>
              <a:t>7</a:t>
            </a:r>
            <a:r>
              <a:rPr kumimoji="0" lang="zh-CN" altLang="en-US" sz="3200" b="1" i="0" u="none" strike="noStrike" kern="0" cap="none" spc="0" normalizeH="0" baseline="0" noProof="0" dirty="0" smtClean="0">
                <a:ln>
                  <a:noFill/>
                </a:ln>
                <a:solidFill>
                  <a:srgbClr val="FF0000"/>
                </a:solidFill>
                <a:effectLst/>
                <a:uLnTx/>
                <a:uFillTx/>
                <a:latin typeface="+mn-ea"/>
                <a:ea typeface="+mn-ea"/>
                <a:cs typeface="+mn-cs"/>
              </a:rPr>
              <a:t>条）</a:t>
            </a:r>
            <a:endParaRPr kumimoji="0" lang="en-US" altLang="zh-CN" sz="3200" b="1" i="0" u="none" strike="noStrike" kern="0" cap="none" spc="0" normalizeH="0" baseline="0" noProof="0" dirty="0" smtClean="0">
              <a:ln>
                <a:noFill/>
              </a:ln>
              <a:solidFill>
                <a:srgbClr val="FF0000"/>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lt"/>
                <a:ea typeface="+mn-ea"/>
                <a:cs typeface="+mn-cs"/>
              </a:rPr>
              <a:t>    </a:t>
            </a:r>
            <a:r>
              <a:rPr kumimoji="0" lang="zh-CN" altLang="en-US" sz="3200" b="1" i="0" u="none" strike="noStrike" kern="0" cap="none" spc="0" normalizeH="0" baseline="0" noProof="0" dirty="0" smtClean="0">
                <a:ln>
                  <a:noFill/>
                </a:ln>
                <a:solidFill>
                  <a:schemeClr val="tx1"/>
                </a:solidFill>
                <a:effectLst/>
                <a:uLnTx/>
                <a:uFillTx/>
                <a:latin typeface="+mn-lt"/>
                <a:ea typeface="+mn-ea"/>
                <a:cs typeface="+mn-cs"/>
              </a:rPr>
              <a:t>（第六十一条、第六十二条）</a:t>
            </a:r>
            <a:endParaRPr kumimoji="0" lang="en-US" altLang="zh-CN" sz="3200" b="1"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未按照规定对公众开放的</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lt"/>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lt"/>
                <a:ea typeface="+mn-ea"/>
                <a:cs typeface="+mn-cs"/>
              </a:rPr>
              <a:t>未公示服务项目、开放时间等事项的；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未建立安全管理制度的；</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因管理不善造成损失的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9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rgbClr val="FF0000"/>
                </a:solidFill>
                <a:effectLst/>
                <a:uLnTx/>
                <a:uFillTx/>
                <a:latin typeface="+mn-ea"/>
                <a:ea typeface="+mn-ea"/>
                <a:cs typeface="+mn-cs"/>
              </a:rPr>
              <a:t>   </a:t>
            </a: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lt"/>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p:txBody>
      </p:sp>
      <p:sp>
        <p:nvSpPr>
          <p:cNvPr id="82946" name="右箭头 2"/>
          <p:cNvSpPr/>
          <p:nvPr/>
        </p:nvSpPr>
        <p:spPr>
          <a:xfrm>
            <a:off x="684213" y="35734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2947" name="右箭头 2"/>
          <p:cNvSpPr/>
          <p:nvPr/>
        </p:nvSpPr>
        <p:spPr>
          <a:xfrm>
            <a:off x="684213" y="4221163"/>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2948" name="右箭头 2"/>
          <p:cNvSpPr/>
          <p:nvPr/>
        </p:nvSpPr>
        <p:spPr>
          <a:xfrm>
            <a:off x="684213" y="4797425"/>
            <a:ext cx="546100" cy="484188"/>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2949" name="右箭头 2"/>
          <p:cNvSpPr/>
          <p:nvPr/>
        </p:nvSpPr>
        <p:spPr>
          <a:xfrm>
            <a:off x="684213" y="5373688"/>
            <a:ext cx="546100" cy="484187"/>
          </a:xfrm>
          <a:prstGeom prst="rightArrow">
            <a:avLst>
              <a:gd name="adj1" fmla="val 50000"/>
              <a:gd name="adj2" fmla="val 50012"/>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noChangeArrowheads="1"/>
          </p:cNvSpPr>
          <p:nvPr>
            <p:ph idx="1"/>
          </p:nvPr>
        </p:nvSpPr>
        <p:spPr>
          <a:xfrm>
            <a:off x="611188" y="1752600"/>
            <a:ext cx="7956550" cy="4340225"/>
          </a:xfrm>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开展与公共文化设施功能、用途不符的</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服务活动的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对应当免费开放的公共文化设施收费或</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者变相收费的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rPr>
              <a:t>    </a:t>
            </a: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收取费用未用于公共文化设施的维护、</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zh-CN" sz="3200" b="0" i="0" u="none" strike="noStrike" kern="0" cap="none" spc="0" normalizeH="0" baseline="0" noProof="0" dirty="0" smtClean="0">
                <a:ln>
                  <a:noFill/>
                </a:ln>
                <a:solidFill>
                  <a:schemeClr val="tx1"/>
                </a:solidFill>
                <a:effectLst/>
                <a:uLnTx/>
                <a:uFillTx/>
                <a:latin typeface="+mn-ea"/>
                <a:ea typeface="+mn-ea"/>
                <a:cs typeface="+mn-cs"/>
              </a:rPr>
              <a:t>管理和事业发展，挪作他用的</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rPr>
              <a:t>。</a:t>
            </a: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zh-CN" sz="3200" b="0" i="0" u="none" strike="noStrike" kern="0" cap="none" spc="0" normalizeH="0" baseline="0" noProof="0" dirty="0" smtClean="0">
              <a:ln>
                <a:noFill/>
              </a:ln>
              <a:solidFill>
                <a:schemeClr val="tx1"/>
              </a:solidFill>
              <a:effectLst/>
              <a:uLnTx/>
              <a:uFillTx/>
              <a:latin typeface="+mn-ea"/>
              <a:ea typeface="+mn-ea"/>
              <a:cs typeface="+mn-cs"/>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1" i="0" u="none" strike="noStrike" kern="0" cap="none" spc="0" normalizeH="0" baseline="0" noProof="0" dirty="0" smtClean="0">
              <a:ln>
                <a:noFill/>
              </a:ln>
              <a:solidFill>
                <a:schemeClr val="tx1"/>
              </a:solidFill>
              <a:effectLst/>
              <a:uLnTx/>
              <a:uFillTx/>
              <a:latin typeface="+mn-lt"/>
              <a:ea typeface="+mn-ea"/>
              <a:cs typeface="+mn-cs"/>
              <a:sym typeface="Arial" panose="020B0604020202020204" pitchFamily="34" charset="0"/>
            </a:endParaRPr>
          </a:p>
        </p:txBody>
      </p:sp>
      <p:sp>
        <p:nvSpPr>
          <p:cNvPr id="83970" name="等腰三角形 5"/>
          <p:cNvSpPr/>
          <p:nvPr/>
        </p:nvSpPr>
        <p:spPr>
          <a:xfrm>
            <a:off x="755650" y="1916113"/>
            <a:ext cx="557213" cy="287337"/>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3971" name="等腰三角形 5"/>
          <p:cNvSpPr/>
          <p:nvPr/>
        </p:nvSpPr>
        <p:spPr>
          <a:xfrm>
            <a:off x="755650" y="3141663"/>
            <a:ext cx="557213" cy="287337"/>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
        <p:nvSpPr>
          <p:cNvPr id="83972" name="等腰三角形 5"/>
          <p:cNvSpPr/>
          <p:nvPr/>
        </p:nvSpPr>
        <p:spPr>
          <a:xfrm>
            <a:off x="900113" y="4221163"/>
            <a:ext cx="557212" cy="287337"/>
          </a:xfrm>
          <a:prstGeom prst="triangle">
            <a:avLst>
              <a:gd name="adj" fmla="val 50000"/>
            </a:avLst>
          </a:prstGeom>
          <a:solidFill>
            <a:schemeClr val="accent1"/>
          </a:solidFill>
          <a:ln w="9525" cap="flat" cmpd="sng">
            <a:solidFill>
              <a:schemeClr val="tx1"/>
            </a:solidFill>
            <a:prstDash val="solid"/>
            <a:round/>
            <a:headEnd type="none" w="med" len="med"/>
            <a:tailEnd type="none" w="med" len="med"/>
          </a:ln>
        </p:spPr>
        <p:txBody>
          <a:bodyPr anchor="t"/>
          <a:p>
            <a:pPr>
              <a:buFont typeface="Arial" panose="020B0604020202020204" pitchFamily="34" charset="0"/>
              <a:buNone/>
            </a:pPr>
            <a:endParaRPr lang="zh-CN" altLang="en-US" dirty="0">
              <a:latin typeface="Verdana" panose="020B0604030504040204" pitchFamily="34" charset="0"/>
              <a:ea typeface="宋体" panose="02010600030101010101" pitchFamily="2" charset="-122"/>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4993" name="Rectangle 3"/>
          <p:cNvSpPr>
            <a:spLocks noGrp="1"/>
          </p:cNvSpPr>
          <p:nvPr>
            <p:ph type="body"/>
          </p:nvPr>
        </p:nvSpPr>
        <p:spPr>
          <a:xfrm>
            <a:off x="684213" y="1628775"/>
            <a:ext cx="7816850" cy="4495800"/>
          </a:xfrm>
        </p:spPr>
        <p:txBody>
          <a:bodyPr vert="horz" wrap="square" lIns="91440" tIns="45720" rIns="91440" bIns="45720" anchor="t"/>
          <a:p>
            <a:pPr eaLnBrk="1" hangingPunct="1">
              <a:buNone/>
            </a:pPr>
            <a:r>
              <a:rPr lang="zh-CN" altLang="en-US" sz="4700" dirty="0">
                <a:latin typeface="黑体" panose="02010609060101010101" pitchFamily="49" charset="-122"/>
                <a:ea typeface="黑体" panose="02010609060101010101" pitchFamily="49" charset="-122"/>
              </a:rPr>
              <a:t>      </a:t>
            </a:r>
            <a:endParaRPr lang="zh-CN" altLang="en-US" sz="4700" dirty="0">
              <a:latin typeface="黑体" panose="02010609060101010101" pitchFamily="49" charset="-122"/>
              <a:ea typeface="黑体" panose="02010609060101010101" pitchFamily="49" charset="-122"/>
            </a:endParaRPr>
          </a:p>
          <a:p>
            <a:pPr eaLnBrk="1" hangingPunct="1">
              <a:buNone/>
            </a:pPr>
            <a:r>
              <a:rPr lang="zh-CN" altLang="en-US" sz="4700" dirty="0">
                <a:latin typeface="黑体" panose="02010609060101010101" pitchFamily="49" charset="-122"/>
                <a:ea typeface="黑体" panose="02010609060101010101" pitchFamily="49" charset="-122"/>
              </a:rPr>
              <a:t>         </a:t>
            </a:r>
            <a:endParaRPr lang="zh-CN" altLang="en-US" sz="4700" dirty="0">
              <a:latin typeface="黑体" panose="02010609060101010101" pitchFamily="49" charset="-122"/>
              <a:ea typeface="黑体" panose="02010609060101010101" pitchFamily="49" charset="-122"/>
            </a:endParaRPr>
          </a:p>
          <a:p>
            <a:pPr eaLnBrk="1" hangingPunct="1">
              <a:buNone/>
            </a:pPr>
            <a:r>
              <a:rPr lang="zh-CN" altLang="en-US" sz="4700" dirty="0">
                <a:latin typeface="黑体" panose="02010609060101010101" pitchFamily="49" charset="-122"/>
                <a:ea typeface="黑体" panose="02010609060101010101" pitchFamily="49" charset="-122"/>
              </a:rPr>
              <a:t>        </a:t>
            </a:r>
            <a:r>
              <a:rPr lang="zh-CN" altLang="en-US" sz="5400" dirty="0">
                <a:latin typeface="黑体" panose="02010609060101010101" pitchFamily="49" charset="-122"/>
                <a:ea typeface="黑体" panose="02010609060101010101" pitchFamily="49" charset="-122"/>
              </a:rPr>
              <a:t>谢  谢！</a:t>
            </a:r>
            <a:endParaRPr lang="zh-CN" altLang="en-US" sz="5400" dirty="0">
              <a:latin typeface="黑体" panose="02010609060101010101" pitchFamily="49" charset="-122"/>
              <a:ea typeface="黑体" panose="02010609060101010101" pitchFamily="49" charset="-122"/>
            </a:endParaRPr>
          </a:p>
          <a:p>
            <a:pPr eaLnBrk="1" hangingPunct="1">
              <a:buNone/>
            </a:pPr>
            <a:endParaRPr lang="en-US" altLang="zh-CN" sz="5400" dirty="0">
              <a:latin typeface="黑体" panose="02010609060101010101" pitchFamily="49" charset="-122"/>
              <a:ea typeface="黑体" panose="02010609060101010101" pitchFamily="49" charset="-122"/>
            </a:endParaRPr>
          </a:p>
          <a:p>
            <a:pPr eaLnBrk="1" hangingPunct="1">
              <a:buNone/>
            </a:pPr>
            <a:endParaRPr lang="en-US" altLang="zh-CN" sz="4700" dirty="0">
              <a:latin typeface="黑体" panose="02010609060101010101" pitchFamily="49" charset="-122"/>
              <a:ea typeface="黑体" panose="02010609060101010101" pitchFamily="49" charset="-122"/>
            </a:endParaRPr>
          </a:p>
          <a:p>
            <a:pPr eaLnBrk="1" hangingPunct="1">
              <a:buNone/>
            </a:pPr>
            <a:endParaRPr lang="en-US" altLang="zh-CN" sz="4700" dirty="0">
              <a:latin typeface="黑体" panose="02010609060101010101" pitchFamily="49" charset="-122"/>
              <a:ea typeface="黑体" panose="02010609060101010101" pitchFamily="49" charset="-122"/>
            </a:endParaRPr>
          </a:p>
          <a:p>
            <a:pPr eaLnBrk="1" hangingPunct="1">
              <a:buNone/>
            </a:pPr>
            <a:endParaRPr lang="en-US" altLang="zh-CN" sz="4700" b="1" dirty="0">
              <a:latin typeface="黑体" panose="02010609060101010101" pitchFamily="49" charset="-122"/>
              <a:ea typeface="黑体" panose="020106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39750" y="1773238"/>
            <a:ext cx="8001000" cy="4267200"/>
          </a:xfrm>
        </p:spPr>
        <p:txBody>
          <a:bodyPr vert="horz" wrap="square" lIns="91440" tIns="45720" rIns="91440" bIns="45720" numCol="1" anchor="t" anchorCtr="0" compatLnSpc="1"/>
          <a:lstStyle/>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——2017</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5</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月中共中央办公厅、国务院办</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公厅印发</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关于加强文化领域行业组织建设</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的指导意见</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——2017</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7</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19</a:t>
            </a: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日中央全面深化改革领导</a:t>
            </a:r>
            <a:endParaRPr kumimoji="0" lang="en-US" altLang="zh-CN"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小组第三十七次会议审议了</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关于深入推进</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公共文化机构法人治理结构改革的实施方案</a:t>
            </a:r>
            <a:endPar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》,2017</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9</a:t>
            </a:r>
            <a:r>
              <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月已正式出台。</a:t>
            </a:r>
            <a:endParaRPr kumimoji="0" lang="zh-CN" altLang="en-US" sz="3200" b="1"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2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100000"/>
              </a:lnSpc>
              <a:spcBef>
                <a:spcPct val="20000"/>
              </a:spcBef>
              <a:spcAft>
                <a:spcPct val="0"/>
              </a:spcAft>
              <a:buClr>
                <a:schemeClr val="accent2"/>
              </a:buClr>
              <a:buSzTx/>
              <a:buFont typeface="Wingdings" panose="05000000000000000000" pitchFamily="2" charset="2"/>
              <a:buNone/>
              <a:defRPr/>
            </a:pPr>
            <a:endParaRPr kumimoji="0" lang="zh-CN" altLang="en-US" sz="3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01980" y="1687195"/>
            <a:ext cx="7940040" cy="4422140"/>
          </a:xfrm>
        </p:spPr>
        <p:txBody>
          <a:bodyPr vert="horz" wrap="square" lIns="91440" tIns="45720" rIns="91440" bIns="45720" numCol="1" anchor="t" anchorCtr="0" compatLnSpc="1"/>
          <a:lstStyle/>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黑体" panose="02010609060101010101" pitchFamily="49" charset="-122"/>
                <a:ea typeface="黑体" panose="02010609060101010101" pitchFamily="49" charset="-122"/>
                <a:cs typeface="+mn-cs"/>
                <a:sym typeface="Arial" panose="020B0604020202020204" pitchFamily="34" charset="0"/>
              </a:rPr>
              <a:t>    一、立法进程</a:t>
            </a:r>
            <a:endParaRPr kumimoji="0" lang="en-US" altLang="zh-CN" sz="28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32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   </a:t>
            </a:r>
            <a:r>
              <a:rPr kumimoji="0" lang="zh-CN" altLang="en-US" sz="28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法律是实践经验的总结和提升，十年多的实</a:t>
            </a:r>
            <a:endParaRPr kumimoji="0" lang="zh-CN" altLang="en-US" sz="28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rPr>
              <a:t>践推动公共文化服务保障法的诞生。</a:t>
            </a:r>
            <a:endParaRPr kumimoji="0" lang="en-US" altLang="zh-CN" sz="2800" b="1" i="0" u="none" strike="noStrike" kern="0" cap="none" spc="0" normalizeH="0" baseline="0" noProof="0" dirty="0" smtClean="0">
              <a:ln>
                <a:noFill/>
              </a:ln>
              <a:solidFill>
                <a:srgbClr val="FF0000"/>
              </a:solidFill>
              <a:effectLst/>
              <a:uLnTx/>
              <a:uFillTx/>
              <a:latin typeface="楷体" panose="02010609060101010101" pitchFamily="49" charset="-122"/>
              <a:ea typeface="楷体" panose="02010609060101010101" pitchFamily="49" charset="-122"/>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    从</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2005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10</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8</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日党的十六届五中全会通过的</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《中共中央关于制定国民经济和社会发展第十一</a:t>
            </a:r>
            <a:endPar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个五年规划的建议》</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首次提出：“逐步形成覆盖</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全社会的比较完备的公共文化服务体系”，到</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2016</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年</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12</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月</a:t>
            </a:r>
            <a:r>
              <a:rPr kumimoji="0" lang="en-US" altLang="zh-CN"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25</a:t>
            </a: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日第十二届全国人民代表大会常务</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rPr>
              <a:t>委员会第二十五次会</a:t>
            </a:r>
            <a:r>
              <a:rPr lang="zh-CN" altLang="en-US" sz="2800" noProof="0" dirty="0" smtClean="0">
                <a:ln>
                  <a:noFill/>
                </a:ln>
                <a:effectLst/>
                <a:uLnTx/>
                <a:uFillTx/>
                <a:latin typeface="+mn-ea"/>
                <a:sym typeface="Arial" panose="020B0604020202020204" pitchFamily="34" charset="0"/>
              </a:rPr>
              <a:t>议通过</a:t>
            </a:r>
            <a:r>
              <a:rPr lang="en-US" altLang="zh-CN" sz="2800" noProof="0" dirty="0" smtClean="0">
                <a:ln>
                  <a:noFill/>
                </a:ln>
                <a:effectLst/>
                <a:uLnTx/>
                <a:uFillTx/>
                <a:latin typeface="+mn-ea"/>
                <a:sym typeface="Arial" panose="020B0604020202020204" pitchFamily="34" charset="0"/>
              </a:rPr>
              <a:t>《</a:t>
            </a:r>
            <a:r>
              <a:rPr lang="zh-CN" altLang="en-US" sz="2800" noProof="0" dirty="0" smtClean="0">
                <a:ln>
                  <a:noFill/>
                </a:ln>
                <a:effectLst/>
                <a:uLnTx/>
                <a:uFillTx/>
                <a:latin typeface="+mn-ea"/>
                <a:sym typeface="Arial" panose="020B0604020202020204" pitchFamily="34" charset="0"/>
              </a:rPr>
              <a:t>中华人民共和国公</a:t>
            </a:r>
            <a:endParaRPr lang="zh-CN" altLang="en-US" sz="2800" noProof="0" dirty="0" smtClean="0">
              <a:ln>
                <a:noFill/>
              </a:ln>
              <a:effectLst/>
              <a:uLnTx/>
              <a:uFillTx/>
              <a:latin typeface="+mn-ea"/>
              <a:sym typeface="Arial" panose="020B0604020202020204" pitchFamily="34" charset="0"/>
            </a:endParaRPr>
          </a:p>
          <a:p>
            <a:pPr marL="469900" marR="0" lvl="0" indent="-469900" algn="l" defTabSz="914400" rtl="0" eaLnBrk="0" fontAlgn="base" latinLnBrk="0" hangingPunct="0">
              <a:lnSpc>
                <a:spcPct val="80000"/>
              </a:lnSpc>
              <a:spcBef>
                <a:spcPct val="20000"/>
              </a:spcBef>
              <a:spcAft>
                <a:spcPct val="0"/>
              </a:spcAft>
              <a:buClr>
                <a:schemeClr val="accent2"/>
              </a:buClr>
              <a:buSzTx/>
              <a:buFont typeface="Wingdings" panose="05000000000000000000" pitchFamily="2" charset="2"/>
              <a:buNone/>
              <a:defRPr/>
            </a:pPr>
            <a:r>
              <a:rPr lang="zh-CN" altLang="en-US" sz="2800" noProof="0" dirty="0" smtClean="0">
                <a:ln>
                  <a:noFill/>
                </a:ln>
                <a:effectLst/>
                <a:uLnTx/>
                <a:uFillTx/>
                <a:latin typeface="+mn-ea"/>
                <a:sym typeface="Arial" panose="020B0604020202020204" pitchFamily="34" charset="0"/>
              </a:rPr>
              <a:t>共文化服务保障法</a:t>
            </a:r>
            <a:r>
              <a:rPr lang="en-US" altLang="zh-CN" sz="2800" noProof="0" dirty="0" smtClean="0">
                <a:ln>
                  <a:noFill/>
                </a:ln>
                <a:effectLst/>
                <a:uLnTx/>
                <a:uFillTx/>
                <a:latin typeface="+mn-ea"/>
                <a:sym typeface="Arial" panose="020B0604020202020204" pitchFamily="34" charset="0"/>
              </a:rPr>
              <a:t>》</a:t>
            </a:r>
            <a:r>
              <a:rPr lang="zh-CN" altLang="en-US" sz="2800" noProof="0" dirty="0" smtClean="0">
                <a:ln>
                  <a:noFill/>
                </a:ln>
                <a:effectLst/>
                <a:uLnTx/>
                <a:uFillTx/>
                <a:latin typeface="+mn-ea"/>
                <a:sym typeface="Arial" panose="020B0604020202020204" pitchFamily="34" charset="0"/>
              </a:rPr>
              <a:t>。</a:t>
            </a:r>
            <a:endParaRPr kumimoji="0" lang="zh-CN" altLang="en-US" sz="2800" b="0" i="0" u="none" strike="noStrike" kern="0" cap="none" spc="0" normalizeH="0" baseline="0" noProof="0" dirty="0" smtClean="0">
              <a:ln>
                <a:noFill/>
              </a:ln>
              <a:solidFill>
                <a:schemeClr val="tx1"/>
              </a:solidFill>
              <a:effectLst/>
              <a:uLnTx/>
              <a:uFillTx/>
              <a:latin typeface="+mn-ea"/>
              <a:ea typeface="+mn-ea"/>
              <a:cs typeface="+mn-cs"/>
              <a:sym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KSO_WM_DOC_GUID" val="{5796d70f-65ab-4887-be39-b131bdf43060}"/>
</p:tagLst>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Profile">
  <a:themeElements>
    <a:clrScheme name="1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1_Profil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Verdana" panose="020B0604030504040204" pitchFamily="34" charset="0"/>
            <a:ea typeface="宋体" panose="02010600030101010101" pitchFamily="2" charset="-122"/>
          </a:defRPr>
        </a:defPPr>
      </a:lstStyle>
    </a:lnDef>
  </a:objectDefaults>
  <a:extraClrSchemeLst>
    <a:extraClrScheme>
      <a:clrScheme name="1_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1_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1_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1_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1_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1_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1_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1_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0</TotalTime>
  <Words>11902</Words>
  <Application>WPS 演示</Application>
  <PresentationFormat>全屏显示(4:3)</PresentationFormat>
  <Paragraphs>942</Paragraphs>
  <Slides>78</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78</vt:i4>
      </vt:variant>
    </vt:vector>
  </HeadingPairs>
  <TitlesOfParts>
    <vt:vector size="91" baseType="lpstr">
      <vt:lpstr>Arial</vt:lpstr>
      <vt:lpstr>宋体</vt:lpstr>
      <vt:lpstr>Wingdings</vt:lpstr>
      <vt:lpstr>Verdana</vt:lpstr>
      <vt:lpstr>黑体</vt:lpstr>
      <vt:lpstr>楷体</vt:lpstr>
      <vt:lpstr>方正小标宋简体</vt:lpstr>
      <vt:lpstr>微软雅黑</vt:lpstr>
      <vt:lpstr>Arial Unicode MS</vt:lpstr>
      <vt:lpstr>Calibri</vt:lpstr>
      <vt:lpstr>隶书</vt:lpstr>
      <vt:lpstr>Profile</vt:lpstr>
      <vt:lpstr>1_Profile</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微软用户</dc:creator>
  <cp:lastModifiedBy>妖精不哭</cp:lastModifiedBy>
  <cp:revision>1113</cp:revision>
  <dcterms:created xsi:type="dcterms:W3CDTF">2007-11-03T12:13:00Z</dcterms:created>
  <dcterms:modified xsi:type="dcterms:W3CDTF">2019-07-08T22:44:09Z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